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3" r:id="rId4"/>
    <p:sldId id="258" r:id="rId5"/>
    <p:sldId id="259" r:id="rId6"/>
    <p:sldId id="260" r:id="rId7"/>
    <p:sldId id="261" r:id="rId8"/>
    <p:sldId id="264" r:id="rId9"/>
    <p:sldId id="265" r:id="rId10"/>
    <p:sldId id="262" r:id="rId11"/>
    <p:sldId id="266" r:id="rId12"/>
    <p:sldId id="267" r:id="rId13"/>
    <p:sldId id="269" r:id="rId14"/>
    <p:sldId id="268" r:id="rId15"/>
    <p:sldId id="270" r:id="rId16"/>
    <p:sldId id="271" r:id="rId17"/>
    <p:sldId id="272" r:id="rId18"/>
    <p:sldId id="273" r:id="rId19"/>
    <p:sldId id="274" r:id="rId20"/>
    <p:sldId id="276" r:id="rId21"/>
    <p:sldId id="280" r:id="rId22"/>
    <p:sldId id="281" r:id="rId23"/>
    <p:sldId id="289" r:id="rId24"/>
    <p:sldId id="277" r:id="rId25"/>
    <p:sldId id="279" r:id="rId26"/>
    <p:sldId id="282" r:id="rId27"/>
    <p:sldId id="283" r:id="rId28"/>
    <p:sldId id="284" r:id="rId29"/>
    <p:sldId id="285" r:id="rId30"/>
    <p:sldId id="286" r:id="rId31"/>
    <p:sldId id="287" r:id="rId32"/>
    <p:sldId id="288"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76"/>
    <p:restoredTop sz="96327"/>
  </p:normalViewPr>
  <p:slideViewPr>
    <p:cSldViewPr snapToGrid="0" snapToObjects="1">
      <p:cViewPr>
        <p:scale>
          <a:sx n="132" d="100"/>
          <a:sy n="132" d="100"/>
        </p:scale>
        <p:origin x="1008"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3/3/22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3/3/22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Tk1t3WKK-ZY?feature=oembe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DD23-EC1F-4941-AD9D-3F6FB9374627}"/>
              </a:ext>
            </a:extLst>
          </p:cNvPr>
          <p:cNvSpPr>
            <a:spLocks noGrp="1"/>
          </p:cNvSpPr>
          <p:nvPr>
            <p:ph type="ctrTitle"/>
          </p:nvPr>
        </p:nvSpPr>
        <p:spPr/>
        <p:txBody>
          <a:bodyPr/>
          <a:lstStyle/>
          <a:p>
            <a:r>
              <a:rPr lang="en-US" dirty="0"/>
              <a:t>Databases</a:t>
            </a:r>
          </a:p>
        </p:txBody>
      </p:sp>
      <p:sp>
        <p:nvSpPr>
          <p:cNvPr id="3" name="Subtitle 2">
            <a:extLst>
              <a:ext uri="{FF2B5EF4-FFF2-40B4-BE49-F238E27FC236}">
                <a16:creationId xmlns:a16="http://schemas.microsoft.com/office/drawing/2014/main" id="{9B18C199-356D-514A-BB45-54351FFB84C2}"/>
              </a:ext>
            </a:extLst>
          </p:cNvPr>
          <p:cNvSpPr>
            <a:spLocks noGrp="1"/>
          </p:cNvSpPr>
          <p:nvPr>
            <p:ph type="subTitle" idx="1"/>
          </p:nvPr>
        </p:nvSpPr>
        <p:spPr/>
        <p:txBody>
          <a:bodyPr/>
          <a:lstStyle/>
          <a:p>
            <a:r>
              <a:rPr lang="en-US" dirty="0"/>
              <a:t>Intro to APIs – Class 7</a:t>
            </a:r>
          </a:p>
        </p:txBody>
      </p:sp>
    </p:spTree>
    <p:extLst>
      <p:ext uri="{BB962C8B-B14F-4D97-AF65-F5344CB8AC3E}">
        <p14:creationId xmlns:p14="http://schemas.microsoft.com/office/powerpoint/2010/main" val="4208651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7913" y="768095"/>
            <a:ext cx="3585486" cy="639119"/>
          </a:xfrm>
        </p:spPr>
        <p:txBody>
          <a:bodyPr anchor="b">
            <a:normAutofit/>
          </a:bodyPr>
          <a:lstStyle/>
          <a:p>
            <a:pPr algn="ctr"/>
            <a:r>
              <a:rPr lang="en-US" sz="2900" dirty="0"/>
              <a:t>Flat-file Databases</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7913" y="1587169"/>
            <a:ext cx="3577574" cy="4345718"/>
          </a:xfrm>
        </p:spPr>
        <p:txBody>
          <a:bodyPr anchor="t">
            <a:noAutofit/>
          </a:bodyPr>
          <a:lstStyle/>
          <a:p>
            <a:pPr fontAlgn="base">
              <a:buClr>
                <a:schemeClr val="bg1"/>
              </a:buClr>
            </a:pPr>
            <a:r>
              <a:rPr lang="en-US" sz="1600" dirty="0">
                <a:solidFill>
                  <a:schemeClr val="bg1"/>
                </a:solidFill>
              </a:rPr>
              <a:t>A flat-file database is a database stored in a file called a </a:t>
            </a:r>
            <a:r>
              <a:rPr lang="en-US" sz="1600" b="1" dirty="0">
                <a:solidFill>
                  <a:schemeClr val="bg1"/>
                </a:solidFill>
              </a:rPr>
              <a:t>fl</a:t>
            </a:r>
            <a:r>
              <a:rPr lang="en-US" sz="1600" dirty="0">
                <a:solidFill>
                  <a:schemeClr val="bg1"/>
                </a:solidFill>
              </a:rPr>
              <a:t>at file. </a:t>
            </a:r>
          </a:p>
          <a:p>
            <a:pPr lvl="1" fontAlgn="base">
              <a:buClr>
                <a:schemeClr val="bg1"/>
              </a:buClr>
            </a:pPr>
            <a:r>
              <a:rPr lang="en-US" sz="1600" dirty="0">
                <a:solidFill>
                  <a:schemeClr val="bg1"/>
                </a:solidFill>
              </a:rPr>
              <a:t>A </a:t>
            </a:r>
            <a:r>
              <a:rPr lang="en-US" sz="1600" b="1" dirty="0">
                <a:solidFill>
                  <a:schemeClr val="bg1"/>
                </a:solidFill>
              </a:rPr>
              <a:t>flat file </a:t>
            </a:r>
            <a:r>
              <a:rPr lang="en-US" sz="1600" dirty="0">
                <a:solidFill>
                  <a:schemeClr val="bg1"/>
                </a:solidFill>
              </a:rPr>
              <a:t>is a file that is not related to nor does it contain any linkages to any other file. It is generally used for stand-alone lists. </a:t>
            </a:r>
          </a:p>
          <a:p>
            <a:pPr lvl="1" fontAlgn="base">
              <a:buClr>
                <a:schemeClr val="bg1"/>
              </a:buClr>
            </a:pPr>
            <a:r>
              <a:rPr lang="en-US" sz="1600" dirty="0">
                <a:solidFill>
                  <a:schemeClr val="bg1"/>
                </a:solidFill>
              </a:rPr>
              <a:t>The file is simple. A flat file can be a plain text file (e.g. csv, txt or </a:t>
            </a:r>
            <a:r>
              <a:rPr lang="en-US" sz="1600" dirty="0" err="1">
                <a:solidFill>
                  <a:schemeClr val="bg1"/>
                </a:solidFill>
              </a:rPr>
              <a:t>tsv</a:t>
            </a:r>
            <a:r>
              <a:rPr lang="en-US" sz="1600" dirty="0">
                <a:solidFill>
                  <a:schemeClr val="bg1"/>
                </a:solidFill>
              </a:rPr>
              <a:t>), or even a binary file. </a:t>
            </a:r>
          </a:p>
          <a:p>
            <a:pPr fontAlgn="base">
              <a:buClr>
                <a:schemeClr val="bg1"/>
              </a:buClr>
            </a:pPr>
            <a:r>
              <a:rPr lang="en-US" sz="1600" dirty="0">
                <a:solidFill>
                  <a:schemeClr val="bg1"/>
                </a:solidFill>
              </a:rPr>
              <a:t>There are no structures for indexing or recognizing relationships between records. </a:t>
            </a:r>
          </a:p>
          <a:p>
            <a:pPr fontAlgn="base">
              <a:buClr>
                <a:schemeClr val="bg1"/>
              </a:buClr>
            </a:pPr>
            <a:r>
              <a:rPr lang="en-US" sz="1600" dirty="0">
                <a:solidFill>
                  <a:schemeClr val="bg1"/>
                </a:solidFill>
              </a:rPr>
              <a:t>Relationships can be inferred from the data in the database, but the database format itself does not make those relationships explicit.</a:t>
            </a:r>
          </a:p>
        </p:txBody>
      </p:sp>
      <p:sp>
        <p:nvSpPr>
          <p:cNvPr id="139" name="Rectangle 13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2" descr="What is a Flat File? - Definition from Techopedia">
            <a:extLst>
              <a:ext uri="{FF2B5EF4-FFF2-40B4-BE49-F238E27FC236}">
                <a16:creationId xmlns:a16="http://schemas.microsoft.com/office/drawing/2014/main" id="{1564AE8D-2A6A-3D40-A428-66597BBA5D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0765" y="1587169"/>
            <a:ext cx="6151907" cy="367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22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MySQL | Most Popular Open Source Relational Database | AWS">
            <a:extLst>
              <a:ext uri="{FF2B5EF4-FFF2-40B4-BE49-F238E27FC236}">
                <a16:creationId xmlns:a16="http://schemas.microsoft.com/office/drawing/2014/main" id="{A0D9D33E-0023-8748-A82C-BBA250343D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771" y="2446646"/>
            <a:ext cx="3778286" cy="19552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5147426" y="816945"/>
            <a:ext cx="7052486" cy="5214664"/>
          </a:xfrm>
        </p:spPr>
        <p:txBody>
          <a:bodyPr anchor="t">
            <a:normAutofit/>
          </a:bodyPr>
          <a:lstStyle/>
          <a:p>
            <a:pPr fontAlgn="base">
              <a:buClr>
                <a:schemeClr val="bg1"/>
              </a:buClr>
            </a:pPr>
            <a:r>
              <a:rPr lang="en-US" b="1" dirty="0">
                <a:solidFill>
                  <a:srgbClr val="FFFFFF"/>
                </a:solidFill>
              </a:rPr>
              <a:t>MySQL </a:t>
            </a:r>
            <a:r>
              <a:rPr lang="en-US" dirty="0">
                <a:solidFill>
                  <a:srgbClr val="FFFFFF"/>
                </a:solidFill>
              </a:rPr>
              <a:t>is an open-source relational database management system (RDBMS). </a:t>
            </a:r>
          </a:p>
          <a:p>
            <a:pPr lvl="1" fontAlgn="base">
              <a:buClr>
                <a:schemeClr val="bg1"/>
              </a:buClr>
            </a:pPr>
            <a:r>
              <a:rPr lang="en-US" sz="2000" dirty="0">
                <a:solidFill>
                  <a:srgbClr val="FFFFFF"/>
                </a:solidFill>
              </a:rPr>
              <a:t>Its name is a combination of "My", the name of co-founder Michael Widenius's daughter, and "SQL,” the most common language for extracting and organizing data that is stored in a relational database.</a:t>
            </a:r>
          </a:p>
          <a:p>
            <a:pPr fontAlgn="base">
              <a:buClr>
                <a:schemeClr val="bg1"/>
              </a:buClr>
            </a:pPr>
            <a:r>
              <a:rPr lang="en-US" dirty="0">
                <a:solidFill>
                  <a:srgbClr val="FFFFFF"/>
                </a:solidFill>
              </a:rPr>
              <a:t>In addition to relational databases and SQL, a RDBMS like MySQL works with an operating system to implement a relational database in a computer's storage system, manages users, allows for network access, facilitates the creation of backups, and more. </a:t>
            </a:r>
          </a:p>
          <a:p>
            <a:pPr fontAlgn="base">
              <a:buClr>
                <a:schemeClr val="bg1"/>
              </a:buClr>
            </a:pPr>
            <a:r>
              <a:rPr lang="en-US" dirty="0">
                <a:solidFill>
                  <a:srgbClr val="FFFFFF"/>
                </a:solidFill>
              </a:rPr>
              <a:t>Because MySQL enjoys the most widespread use in many industries, business users from new webmasters to experienced managers should strive to understand its main characteristics. Deciding whether to use this technology, and communicating about it effectively, starts with a review of MySQL’s basic availability, structure, philosophy, and usability. </a:t>
            </a:r>
          </a:p>
        </p:txBody>
      </p:sp>
    </p:spTree>
    <p:extLst>
      <p:ext uri="{BB962C8B-B14F-4D97-AF65-F5344CB8AC3E}">
        <p14:creationId xmlns:p14="http://schemas.microsoft.com/office/powerpoint/2010/main" val="1578686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MySQL | Most Popular Open Source Relational Database | AWS">
            <a:extLst>
              <a:ext uri="{FF2B5EF4-FFF2-40B4-BE49-F238E27FC236}">
                <a16:creationId xmlns:a16="http://schemas.microsoft.com/office/drawing/2014/main" id="{A0D9D33E-0023-8748-A82C-BBA250343D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771" y="2446646"/>
            <a:ext cx="3778286" cy="19552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5495778" y="1022197"/>
            <a:ext cx="6611757" cy="5214664"/>
          </a:xfrm>
        </p:spPr>
        <p:txBody>
          <a:bodyPr anchor="t">
            <a:normAutofit fontScale="92500" lnSpcReduction="10000"/>
          </a:bodyPr>
          <a:lstStyle/>
          <a:p>
            <a:pPr fontAlgn="base">
              <a:buClr>
                <a:schemeClr val="bg1"/>
              </a:buClr>
            </a:pPr>
            <a:r>
              <a:rPr lang="en-US" sz="2400" i="1" dirty="0">
                <a:solidFill>
                  <a:srgbClr val="FFFFFF"/>
                </a:solidFill>
              </a:rPr>
              <a:t>MySQL is widely compatible. </a:t>
            </a:r>
          </a:p>
          <a:p>
            <a:pPr lvl="1" fontAlgn="base">
              <a:buClr>
                <a:schemeClr val="bg1"/>
              </a:buClr>
            </a:pPr>
            <a:r>
              <a:rPr lang="en-US" dirty="0">
                <a:solidFill>
                  <a:srgbClr val="FFFFFF"/>
                </a:solidFill>
              </a:rPr>
              <a:t>Though often associated with internet applications or web services, MySQL was designed to be extensively compatible with other technologies and architectures. This RDBMS runs on all major computing platforms, including Unix-based operating systems, such as the myriad Linux distributions or Mac OS, and Windows.</a:t>
            </a:r>
          </a:p>
          <a:p>
            <a:pPr lvl="1" fontAlgn="base">
              <a:buClr>
                <a:schemeClr val="bg1"/>
              </a:buClr>
            </a:pPr>
            <a:r>
              <a:rPr lang="en-US" dirty="0">
                <a:solidFill>
                  <a:srgbClr val="FFFFFF"/>
                </a:solidFill>
              </a:rPr>
              <a:t>MySQL’s </a:t>
            </a:r>
            <a:r>
              <a:rPr lang="en-US" b="1" dirty="0">
                <a:solidFill>
                  <a:srgbClr val="FFFFFF"/>
                </a:solidFill>
              </a:rPr>
              <a:t>client-server </a:t>
            </a:r>
            <a:r>
              <a:rPr lang="en-US" dirty="0">
                <a:solidFill>
                  <a:srgbClr val="FFFFFF"/>
                </a:solidFill>
              </a:rPr>
              <a:t>architecture means it can support a variety of backends, as well as different programming interfaces.</a:t>
            </a:r>
          </a:p>
          <a:p>
            <a:pPr fontAlgn="base">
              <a:buClr>
                <a:schemeClr val="bg1"/>
              </a:buClr>
            </a:pPr>
            <a:r>
              <a:rPr lang="en-US" sz="2400" i="1" dirty="0">
                <a:solidFill>
                  <a:srgbClr val="FFFFFF"/>
                </a:solidFill>
              </a:rPr>
              <a:t>MySQL is easy to use.</a:t>
            </a:r>
          </a:p>
          <a:p>
            <a:pPr lvl="1" fontAlgn="base">
              <a:buClr>
                <a:schemeClr val="bg1"/>
              </a:buClr>
            </a:pPr>
            <a:r>
              <a:rPr lang="en-US" dirty="0">
                <a:solidFill>
                  <a:schemeClr val="bg1"/>
                </a:solidFill>
              </a:rPr>
              <a:t>MySQL makes many concessions to supporting the widest possible variety of data structures. Beyond data types and an expansive built-in feature set, the MySQL ecosystem also includes a variety of tools, easing everything from server management to reporting and data analysis. </a:t>
            </a:r>
          </a:p>
          <a:p>
            <a:pPr lvl="1" fontAlgn="base">
              <a:buClr>
                <a:schemeClr val="bg1"/>
              </a:buClr>
            </a:pPr>
            <a:r>
              <a:rPr lang="en-US" dirty="0">
                <a:solidFill>
                  <a:schemeClr val="bg1"/>
                </a:solidFill>
              </a:rPr>
              <a:t>Regardless of the RDBMS’s overarching architecture, users can invariably find a MySQL feature allowing them to model and codify data how they wish. MySQL remains one of the most straightforward database technologies to learn and use. </a:t>
            </a:r>
          </a:p>
          <a:p>
            <a:pPr lvl="1" fontAlgn="base">
              <a:buClr>
                <a:schemeClr val="bg1"/>
              </a:buClr>
            </a:pPr>
            <a:endParaRPr lang="en-US" sz="2200" i="1" dirty="0">
              <a:solidFill>
                <a:srgbClr val="FFFFFF"/>
              </a:solidFill>
            </a:endParaRPr>
          </a:p>
          <a:p>
            <a:pPr lvl="1" fontAlgn="base">
              <a:buClr>
                <a:schemeClr val="bg1"/>
              </a:buClr>
            </a:pPr>
            <a:endParaRPr lang="en-US" dirty="0">
              <a:solidFill>
                <a:srgbClr val="FFFFFF"/>
              </a:solidFill>
            </a:endParaRPr>
          </a:p>
        </p:txBody>
      </p:sp>
    </p:spTree>
    <p:extLst>
      <p:ext uri="{BB962C8B-B14F-4D97-AF65-F5344CB8AC3E}">
        <p14:creationId xmlns:p14="http://schemas.microsoft.com/office/powerpoint/2010/main" val="14435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289248" y="2729416"/>
            <a:ext cx="4998962" cy="1822539"/>
          </a:xfrm>
        </p:spPr>
        <p:txBody>
          <a:bodyPr anchor="t">
            <a:normAutofit/>
          </a:bodyPr>
          <a:lstStyle/>
          <a:p>
            <a:pPr fontAlgn="base">
              <a:buClr>
                <a:schemeClr val="bg1"/>
              </a:buClr>
            </a:pPr>
            <a:r>
              <a:rPr lang="en-US" b="1" dirty="0">
                <a:solidFill>
                  <a:srgbClr val="FFFFFF"/>
                </a:solidFill>
              </a:rPr>
              <a:t>MySQL Server </a:t>
            </a:r>
            <a:r>
              <a:rPr lang="en-US" dirty="0">
                <a:solidFill>
                  <a:srgbClr val="FFFFFF"/>
                </a:solidFill>
              </a:rPr>
              <a:t>can host multiple databases and process queries on those databases.</a:t>
            </a:r>
          </a:p>
          <a:p>
            <a:pPr lvl="1" fontAlgn="base">
              <a:buClr>
                <a:schemeClr val="bg1"/>
              </a:buClr>
            </a:pPr>
            <a:r>
              <a:rPr lang="en-US" dirty="0">
                <a:solidFill>
                  <a:srgbClr val="FFFFFF"/>
                </a:solidFill>
              </a:rPr>
              <a:t>Once you have the MySQL Server installed, you can connect to it using any client program such as MySQL Command-Line Client or MySQL Workbench.</a:t>
            </a:r>
          </a:p>
          <a:p>
            <a:pPr lvl="1" fontAlgn="base">
              <a:buClr>
                <a:schemeClr val="bg1"/>
              </a:buClr>
            </a:pPr>
            <a:endParaRPr lang="en-US" dirty="0">
              <a:solidFill>
                <a:srgbClr val="FFFFFF"/>
              </a:solidFill>
            </a:endParaRPr>
          </a:p>
        </p:txBody>
      </p:sp>
      <p:pic>
        <p:nvPicPr>
          <p:cNvPr id="6146" name="Picture 2" descr="Microsoft sql server Icon - Iconshock">
            <a:extLst>
              <a:ext uri="{FF2B5EF4-FFF2-40B4-BE49-F238E27FC236}">
                <a16:creationId xmlns:a16="http://schemas.microsoft.com/office/drawing/2014/main" id="{8FE83DBC-DCA8-E141-B21C-719795E16A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32" b="1"/>
          <a:stretch/>
        </p:blipFill>
        <p:spPr bwMode="auto">
          <a:xfrm>
            <a:off x="7046547" y="1895438"/>
            <a:ext cx="3008614" cy="306163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FC80A6AB-D49D-F944-9D18-703AB67A9762}"/>
              </a:ext>
            </a:extLst>
          </p:cNvPr>
          <p:cNvSpPr>
            <a:spLocks noGrp="1"/>
          </p:cNvSpPr>
          <p:nvPr>
            <p:ph type="title"/>
          </p:nvPr>
        </p:nvSpPr>
        <p:spPr>
          <a:xfrm>
            <a:off x="289248" y="1123837"/>
            <a:ext cx="4998963" cy="948031"/>
          </a:xfrm>
        </p:spPr>
        <p:txBody>
          <a:bodyPr>
            <a:normAutofit/>
          </a:bodyPr>
          <a:lstStyle/>
          <a:p>
            <a:pPr algn="ctr"/>
            <a:r>
              <a:rPr lang="en-US" dirty="0"/>
              <a:t>MySQL Server</a:t>
            </a:r>
          </a:p>
        </p:txBody>
      </p:sp>
    </p:spTree>
    <p:extLst>
      <p:ext uri="{BB962C8B-B14F-4D97-AF65-F5344CB8AC3E}">
        <p14:creationId xmlns:p14="http://schemas.microsoft.com/office/powerpoint/2010/main" val="69326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Rectangle 140">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3" name="Title 1">
            <a:extLst>
              <a:ext uri="{FF2B5EF4-FFF2-40B4-BE49-F238E27FC236}">
                <a16:creationId xmlns:a16="http://schemas.microsoft.com/office/drawing/2014/main" id="{AFFA8AD9-FA6F-8E41-B8E7-0ABEB714D04B}"/>
              </a:ext>
            </a:extLst>
          </p:cNvPr>
          <p:cNvSpPr>
            <a:spLocks noGrp="1"/>
          </p:cNvSpPr>
          <p:nvPr>
            <p:ph type="title"/>
          </p:nvPr>
        </p:nvSpPr>
        <p:spPr>
          <a:xfrm>
            <a:off x="289248" y="1123837"/>
            <a:ext cx="4998963" cy="948031"/>
          </a:xfrm>
        </p:spPr>
        <p:txBody>
          <a:bodyPr>
            <a:normAutofit/>
          </a:bodyPr>
          <a:lstStyle/>
          <a:p>
            <a:pPr algn="ctr"/>
            <a:r>
              <a:rPr lang="en-US" dirty="0"/>
              <a:t>MySQL Workbench</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289247" y="2436451"/>
            <a:ext cx="4998963" cy="2479192"/>
          </a:xfrm>
        </p:spPr>
        <p:txBody>
          <a:bodyPr anchor="t">
            <a:normAutofit/>
          </a:bodyPr>
          <a:lstStyle/>
          <a:p>
            <a:pPr fontAlgn="base">
              <a:buClr>
                <a:schemeClr val="bg1"/>
              </a:buClr>
            </a:pPr>
            <a:r>
              <a:rPr lang="en-US" b="1" dirty="0">
                <a:solidFill>
                  <a:srgbClr val="FFFFFF"/>
                </a:solidFill>
              </a:rPr>
              <a:t>MySQL Workbench </a:t>
            </a:r>
            <a:r>
              <a:rPr lang="en-US" dirty="0">
                <a:solidFill>
                  <a:srgbClr val="FFFFFF"/>
                </a:solidFill>
              </a:rPr>
              <a:t>provides a </a:t>
            </a:r>
            <a:r>
              <a:rPr lang="en-US" b="1" dirty="0">
                <a:solidFill>
                  <a:srgbClr val="FFFFFF"/>
                </a:solidFill>
              </a:rPr>
              <a:t>GUI </a:t>
            </a:r>
            <a:r>
              <a:rPr lang="en-US" dirty="0">
                <a:solidFill>
                  <a:srgbClr val="FFFFFF"/>
                </a:solidFill>
              </a:rPr>
              <a:t>for working with MySQL Servers and databases.</a:t>
            </a:r>
          </a:p>
          <a:p>
            <a:pPr lvl="1" fontAlgn="base">
              <a:buClr>
                <a:schemeClr val="bg1"/>
              </a:buClr>
            </a:pPr>
            <a:r>
              <a:rPr lang="en-US" dirty="0">
                <a:solidFill>
                  <a:srgbClr val="FFFFFF"/>
                </a:solidFill>
              </a:rPr>
              <a:t>It is a visual database design tool that integrates SQL development, administration, database design, creation and maintenance into a single integrated development environment for the MySQL database system.</a:t>
            </a:r>
          </a:p>
          <a:p>
            <a:pPr marL="502920" lvl="1" indent="0" fontAlgn="base">
              <a:buClr>
                <a:schemeClr val="bg1"/>
              </a:buClr>
              <a:buNone/>
            </a:pPr>
            <a:endParaRPr lang="en-US" dirty="0">
              <a:solidFill>
                <a:srgbClr val="FFFFFF"/>
              </a:solidFill>
            </a:endParaRPr>
          </a:p>
        </p:txBody>
      </p:sp>
      <p:pic>
        <p:nvPicPr>
          <p:cNvPr id="3074" name="Picture 2" descr="Install Mysql Workbench Community on Linux Mint using the Snap Store |  Snapcraft">
            <a:extLst>
              <a:ext uri="{FF2B5EF4-FFF2-40B4-BE49-F238E27FC236}">
                <a16:creationId xmlns:a16="http://schemas.microsoft.com/office/drawing/2014/main" id="{0D24BA36-D0E0-2C4D-AB7B-38581F8746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2" r="-4" b="-4"/>
          <a:stretch/>
        </p:blipFill>
        <p:spPr bwMode="auto">
          <a:xfrm>
            <a:off x="7070180" y="1822733"/>
            <a:ext cx="3151506" cy="32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05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2" name="Rectangle 101">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9" name="Picture 3093" descr="D-I-Y tools and crafts">
            <a:extLst>
              <a:ext uri="{FF2B5EF4-FFF2-40B4-BE49-F238E27FC236}">
                <a16:creationId xmlns:a16="http://schemas.microsoft.com/office/drawing/2014/main" id="{1B75CA0E-02AC-423B-84D1-296C13687CCA}"/>
              </a:ext>
            </a:extLst>
          </p:cNvPr>
          <p:cNvPicPr>
            <a:picLocks noChangeAspect="1"/>
          </p:cNvPicPr>
          <p:nvPr/>
        </p:nvPicPr>
        <p:blipFill rotWithShape="1">
          <a:blip r:embed="rId2">
            <a:alphaModFix amt="35000"/>
          </a:blip>
          <a:srcRect t="10029" b="5701"/>
          <a:stretch/>
        </p:blipFill>
        <p:spPr>
          <a:xfrm>
            <a:off x="20" y="10"/>
            <a:ext cx="12191980" cy="6857990"/>
          </a:xfrm>
          <a:prstGeom prst="rect">
            <a:avLst/>
          </a:prstGeom>
        </p:spPr>
      </p:pic>
      <p:sp>
        <p:nvSpPr>
          <p:cNvPr id="23" name="Title 1">
            <a:extLst>
              <a:ext uri="{FF2B5EF4-FFF2-40B4-BE49-F238E27FC236}">
                <a16:creationId xmlns:a16="http://schemas.microsoft.com/office/drawing/2014/main" id="{AFFA8AD9-FA6F-8E41-B8E7-0ABEB714D04B}"/>
              </a:ext>
            </a:extLst>
          </p:cNvPr>
          <p:cNvSpPr>
            <a:spLocks noGrp="1"/>
          </p:cNvSpPr>
          <p:nvPr>
            <p:ph type="title"/>
          </p:nvPr>
        </p:nvSpPr>
        <p:spPr>
          <a:xfrm>
            <a:off x="1069847" y="758952"/>
            <a:ext cx="9055227" cy="3794760"/>
          </a:xfrm>
        </p:spPr>
        <p:txBody>
          <a:bodyPr vert="horz" lIns="91440" tIns="45720" rIns="91440" bIns="45720" rtlCol="0" anchor="b">
            <a:normAutofit/>
          </a:bodyPr>
          <a:lstStyle/>
          <a:p>
            <a:r>
              <a:rPr lang="en-US" sz="8800" spc="-100" dirty="0">
                <a:ln w="15875">
                  <a:solidFill>
                    <a:srgbClr val="FFFFFF"/>
                  </a:solidFill>
                </a:ln>
                <a:noFill/>
              </a:rPr>
              <a:t>MySQL Workbench: Tutorial</a:t>
            </a:r>
          </a:p>
        </p:txBody>
      </p:sp>
      <p:sp>
        <p:nvSpPr>
          <p:cNvPr id="104" name="Rectangle 103">
            <a:extLst>
              <a:ext uri="{FF2B5EF4-FFF2-40B4-BE49-F238E27FC236}">
                <a16:creationId xmlns:a16="http://schemas.microsoft.com/office/drawing/2014/main" id="{D4ABACDC-BD54-40F3-9047-8298C77C2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B76CB7CA-05C2-4EE8-A97F-B5F3A4F89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144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Content Placeholder 2">
            <a:extLst>
              <a:ext uri="{FF2B5EF4-FFF2-40B4-BE49-F238E27FC236}">
                <a16:creationId xmlns:a16="http://schemas.microsoft.com/office/drawing/2014/main" id="{3F057BDB-3409-7043-A53F-C224D61F8C91}"/>
              </a:ext>
            </a:extLst>
          </p:cNvPr>
          <p:cNvSpPr txBox="1">
            <a:spLocks/>
          </p:cNvSpPr>
          <p:nvPr/>
        </p:nvSpPr>
        <p:spPr>
          <a:xfrm>
            <a:off x="6352395" y="4309679"/>
            <a:ext cx="3646025" cy="12500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fontAlgn="base">
              <a:buClr>
                <a:schemeClr val="bg1"/>
              </a:buClr>
              <a:buNone/>
            </a:pPr>
            <a:r>
              <a:rPr lang="en-US" sz="1600" dirty="0">
                <a:solidFill>
                  <a:srgbClr val="FFFFFF"/>
                </a:solidFill>
              </a:rPr>
              <a:t>* Be sure to have your MySQL Server up and running before you follow this tutorial! </a:t>
            </a:r>
          </a:p>
        </p:txBody>
      </p:sp>
    </p:spTree>
    <p:extLst>
      <p:ext uri="{BB962C8B-B14F-4D97-AF65-F5344CB8AC3E}">
        <p14:creationId xmlns:p14="http://schemas.microsoft.com/office/powerpoint/2010/main" val="4191394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F8B7BA2C-CC7A-1C40-BC1A-94EDEF9AC8BC}"/>
              </a:ext>
            </a:extLst>
          </p:cNvPr>
          <p:cNvPicPr>
            <a:picLocks noChangeAspect="1"/>
          </p:cNvPicPr>
          <p:nvPr/>
        </p:nvPicPr>
        <p:blipFill>
          <a:blip r:embed="rId2"/>
          <a:stretch>
            <a:fillRect/>
          </a:stretch>
        </p:blipFill>
        <p:spPr>
          <a:xfrm>
            <a:off x="1518557" y="529726"/>
            <a:ext cx="8865677" cy="3413284"/>
          </a:xfrm>
          <a:prstGeom prst="rect">
            <a:avLst/>
          </a:prstGeom>
        </p:spPr>
      </p:pic>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5437390" y="4386720"/>
            <a:ext cx="5992610" cy="1526582"/>
          </a:xfrm>
        </p:spPr>
        <p:txBody>
          <a:bodyPr anchor="ctr">
            <a:normAutofit/>
          </a:bodyPr>
          <a:lstStyle/>
          <a:p>
            <a:pPr fontAlgn="base">
              <a:buClr>
                <a:schemeClr val="bg1"/>
              </a:buClr>
            </a:pPr>
            <a:r>
              <a:rPr lang="en-US" sz="1600" dirty="0">
                <a:solidFill>
                  <a:srgbClr val="FFFFFF"/>
                </a:solidFill>
              </a:rPr>
              <a:t>To add a connection to the MySQL Server, click the [+] icon to the right of the MySQL Connections title on the home screen. This opens the Setup New Connection form.</a:t>
            </a:r>
          </a:p>
        </p:txBody>
      </p:sp>
      <p:sp>
        <p:nvSpPr>
          <p:cNvPr id="6" name="Donut 5">
            <a:extLst>
              <a:ext uri="{FF2B5EF4-FFF2-40B4-BE49-F238E27FC236}">
                <a16:creationId xmlns:a16="http://schemas.microsoft.com/office/drawing/2014/main" id="{81884ABC-6BB1-5F43-8CAD-924D3751323D}"/>
              </a:ext>
            </a:extLst>
          </p:cNvPr>
          <p:cNvSpPr/>
          <p:nvPr/>
        </p:nvSpPr>
        <p:spPr>
          <a:xfrm>
            <a:off x="3869872" y="3289578"/>
            <a:ext cx="783772" cy="788281"/>
          </a:xfrm>
          <a:prstGeom prst="donut">
            <a:avLst>
              <a:gd name="adj" fmla="val 18188"/>
            </a:avLst>
          </a:prstGeom>
          <a:solidFill>
            <a:schemeClr val="accent1">
              <a:alpha val="6380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134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115748" y="967933"/>
            <a:ext cx="3148313" cy="4922134"/>
          </a:xfrm>
        </p:spPr>
        <p:txBody>
          <a:bodyPr anchor="t">
            <a:normAutofit lnSpcReduction="10000"/>
          </a:bodyPr>
          <a:lstStyle/>
          <a:p>
            <a:pPr fontAlgn="base">
              <a:buClr>
                <a:schemeClr val="bg1"/>
              </a:buClr>
            </a:pPr>
            <a:r>
              <a:rPr lang="en-US" sz="1800" dirty="0">
                <a:solidFill>
                  <a:srgbClr val="FFFFFF"/>
                </a:solidFill>
              </a:rPr>
              <a:t>Define the Connection Name value, such as MyConnection.</a:t>
            </a:r>
          </a:p>
          <a:p>
            <a:pPr fontAlgn="base">
              <a:buClr>
                <a:schemeClr val="bg1"/>
              </a:buClr>
            </a:pPr>
            <a:r>
              <a:rPr lang="en-US" sz="1800" dirty="0">
                <a:solidFill>
                  <a:srgbClr val="FFFFFF"/>
                </a:solidFill>
              </a:rPr>
              <a:t>Note the connection method! These are the default connection values are for a typical local setup, so we’ll leave them as they are, because that’s what we want. </a:t>
            </a:r>
          </a:p>
          <a:p>
            <a:pPr fontAlgn="base">
              <a:buClr>
                <a:schemeClr val="bg1"/>
              </a:buClr>
            </a:pPr>
            <a:r>
              <a:rPr lang="en-US" sz="1800" dirty="0">
                <a:solidFill>
                  <a:srgbClr val="FFFFFF"/>
                </a:solidFill>
              </a:rPr>
              <a:t>Use the Store in Keychain option and store a password for root (the username we are using for this connection).  </a:t>
            </a:r>
          </a:p>
          <a:p>
            <a:pPr fontAlgn="base">
              <a:buClr>
                <a:schemeClr val="bg1"/>
              </a:buClr>
            </a:pPr>
            <a:r>
              <a:rPr lang="en-US" sz="1800" dirty="0">
                <a:solidFill>
                  <a:srgbClr val="FFFFFF"/>
                </a:solidFill>
              </a:rPr>
              <a:t>Click the Test Connection button to check the connection parameters. If things are looking good, hit OK. </a:t>
            </a:r>
          </a:p>
        </p:txBody>
      </p:sp>
      <p:pic>
        <p:nvPicPr>
          <p:cNvPr id="22" name="Picture 21" descr="A screenshot of a computer&#10;&#10;Description automatically generated with medium confidence">
            <a:extLst>
              <a:ext uri="{FF2B5EF4-FFF2-40B4-BE49-F238E27FC236}">
                <a16:creationId xmlns:a16="http://schemas.microsoft.com/office/drawing/2014/main" id="{A0C25F22-D187-2A4A-A7A0-35519699E4F7}"/>
              </a:ext>
            </a:extLst>
          </p:cNvPr>
          <p:cNvPicPr>
            <a:picLocks noChangeAspect="1"/>
          </p:cNvPicPr>
          <p:nvPr/>
        </p:nvPicPr>
        <p:blipFill>
          <a:blip r:embed="rId2"/>
          <a:stretch>
            <a:fillRect/>
          </a:stretch>
        </p:blipFill>
        <p:spPr>
          <a:xfrm>
            <a:off x="3672580" y="1041722"/>
            <a:ext cx="7917783" cy="4671490"/>
          </a:xfrm>
          <a:prstGeom prst="rect">
            <a:avLst/>
          </a:prstGeom>
        </p:spPr>
      </p:pic>
      <p:sp>
        <p:nvSpPr>
          <p:cNvPr id="23" name="Content Placeholder 2">
            <a:extLst>
              <a:ext uri="{FF2B5EF4-FFF2-40B4-BE49-F238E27FC236}">
                <a16:creationId xmlns:a16="http://schemas.microsoft.com/office/drawing/2014/main" id="{C60D8E0F-E882-EC40-81E0-18D181A06230}"/>
              </a:ext>
            </a:extLst>
          </p:cNvPr>
          <p:cNvSpPr txBox="1">
            <a:spLocks/>
          </p:cNvSpPr>
          <p:nvPr/>
        </p:nvSpPr>
        <p:spPr>
          <a:xfrm>
            <a:off x="8750667" y="3669175"/>
            <a:ext cx="2661971" cy="782245"/>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fontAlgn="base">
              <a:buClr>
                <a:schemeClr val="bg1"/>
              </a:buClr>
              <a:buNone/>
            </a:pPr>
            <a:r>
              <a:rPr lang="en-US" sz="1200" dirty="0">
                <a:solidFill>
                  <a:srgbClr val="FF0000"/>
                </a:solidFill>
              </a:rPr>
              <a:t>* A </a:t>
            </a:r>
            <a:r>
              <a:rPr lang="en-US" sz="1200" b="1" dirty="0">
                <a:solidFill>
                  <a:srgbClr val="FF0000"/>
                </a:solidFill>
              </a:rPr>
              <a:t>schema</a:t>
            </a:r>
            <a:r>
              <a:rPr lang="en-US" sz="1200" dirty="0">
                <a:solidFill>
                  <a:srgbClr val="FF0000"/>
                </a:solidFill>
              </a:rPr>
              <a:t> is a collection of tables. It is considered the “blueprint” of a database which describes how the data may relate to other tables or other data models. </a:t>
            </a:r>
          </a:p>
        </p:txBody>
      </p:sp>
    </p:spTree>
    <p:extLst>
      <p:ext uri="{BB962C8B-B14F-4D97-AF65-F5344CB8AC3E}">
        <p14:creationId xmlns:p14="http://schemas.microsoft.com/office/powerpoint/2010/main" val="113271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DC56EC1-6A0A-CE4F-B1A6-0C88CEE8DBB1}"/>
              </a:ext>
            </a:extLst>
          </p:cNvPr>
          <p:cNvPicPr>
            <a:picLocks noChangeAspect="1"/>
          </p:cNvPicPr>
          <p:nvPr/>
        </p:nvPicPr>
        <p:blipFill>
          <a:blip r:embed="rId2"/>
          <a:stretch>
            <a:fillRect/>
          </a:stretch>
        </p:blipFill>
        <p:spPr>
          <a:xfrm>
            <a:off x="860771" y="2295515"/>
            <a:ext cx="3778286" cy="2257525"/>
          </a:xfrm>
          <a:prstGeom prst="rect">
            <a:avLst/>
          </a:prstGeom>
        </p:spPr>
      </p:pic>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5289858" y="2995370"/>
            <a:ext cx="6751798" cy="640966"/>
          </a:xfrm>
        </p:spPr>
        <p:txBody>
          <a:bodyPr vert="horz" lIns="91440" tIns="45720" rIns="91440" bIns="45720" rtlCol="0" anchor="t">
            <a:normAutofit/>
          </a:bodyPr>
          <a:lstStyle/>
          <a:p>
            <a:pPr fontAlgn="base">
              <a:buClr>
                <a:schemeClr val="bg1"/>
              </a:buClr>
            </a:pPr>
            <a:r>
              <a:rPr lang="en-US" dirty="0">
                <a:solidFill>
                  <a:srgbClr val="FFFFFF"/>
                </a:solidFill>
              </a:rPr>
              <a:t>Woohoo, you now have a connection to your local MySQL Server set up! Click on it to get started. </a:t>
            </a:r>
          </a:p>
        </p:txBody>
      </p:sp>
    </p:spTree>
    <p:extLst>
      <p:ext uri="{BB962C8B-B14F-4D97-AF65-F5344CB8AC3E}">
        <p14:creationId xmlns:p14="http://schemas.microsoft.com/office/powerpoint/2010/main" val="28082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9B5A5C4B-0208-F643-92F5-3ED3B83F3F70}"/>
              </a:ext>
            </a:extLst>
          </p:cNvPr>
          <p:cNvPicPr>
            <a:picLocks noChangeAspect="1"/>
          </p:cNvPicPr>
          <p:nvPr/>
        </p:nvPicPr>
        <p:blipFill>
          <a:blip r:embed="rId2"/>
          <a:stretch>
            <a:fillRect/>
          </a:stretch>
        </p:blipFill>
        <p:spPr>
          <a:xfrm>
            <a:off x="3996566" y="1117093"/>
            <a:ext cx="7427818" cy="4623814"/>
          </a:xfrm>
          <a:prstGeom prst="rect">
            <a:avLst/>
          </a:prstGeom>
        </p:spPr>
      </p:pic>
      <p:sp>
        <p:nvSpPr>
          <p:cNvPr id="32" name="Rectangle 31">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onut 11">
            <a:extLst>
              <a:ext uri="{FF2B5EF4-FFF2-40B4-BE49-F238E27FC236}">
                <a16:creationId xmlns:a16="http://schemas.microsoft.com/office/drawing/2014/main" id="{D78A40E3-065B-7644-A9EE-A4D4AACEB794}"/>
              </a:ext>
            </a:extLst>
          </p:cNvPr>
          <p:cNvSpPr/>
          <p:nvPr/>
        </p:nvSpPr>
        <p:spPr>
          <a:xfrm>
            <a:off x="5811437" y="1671144"/>
            <a:ext cx="1403499" cy="1358892"/>
          </a:xfrm>
          <a:prstGeom prst="donut">
            <a:avLst>
              <a:gd name="adj" fmla="val 18684"/>
            </a:avLst>
          </a:prstGeom>
          <a:solidFill>
            <a:schemeClr val="accent1">
              <a:alpha val="6380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Content Placeholder 2">
            <a:extLst>
              <a:ext uri="{FF2B5EF4-FFF2-40B4-BE49-F238E27FC236}">
                <a16:creationId xmlns:a16="http://schemas.microsoft.com/office/drawing/2014/main" id="{E142C76E-DCF8-6A40-9F77-77A0D4C08C16}"/>
              </a:ext>
            </a:extLst>
          </p:cNvPr>
          <p:cNvSpPr txBox="1">
            <a:spLocks/>
          </p:cNvSpPr>
          <p:nvPr/>
        </p:nvSpPr>
        <p:spPr>
          <a:xfrm>
            <a:off x="25858" y="1233378"/>
            <a:ext cx="3551715" cy="4688946"/>
          </a:xfrm>
          <a:prstGeom prst="rect">
            <a:avLst/>
          </a:prstGeom>
        </p:spPr>
        <p:txBody>
          <a:bodyPr vert="horz" lIns="91440" tIns="45720" rIns="91440" bIns="45720" rtlCol="0" anchor="t">
            <a:normAutofit fontScale="850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900" dirty="0">
                <a:solidFill>
                  <a:srgbClr val="FFFFFF"/>
                </a:solidFill>
              </a:rPr>
              <a:t>Make sure you’re on the Schemas tab! Once there, you should be able to see the sys schema. </a:t>
            </a:r>
          </a:p>
          <a:p>
            <a:pPr fontAlgn="base">
              <a:buClr>
                <a:schemeClr val="bg1"/>
              </a:buClr>
            </a:pPr>
            <a:r>
              <a:rPr lang="en-US" sz="1900" dirty="0">
                <a:solidFill>
                  <a:srgbClr val="FFFFFF"/>
                </a:solidFill>
              </a:rPr>
              <a:t>All schemas contain a collection of views, procedures, and functions to assist MySQL database administrators in obtaining deeper information about their database more easily. </a:t>
            </a:r>
          </a:p>
          <a:p>
            <a:pPr lvl="1" fontAlgn="base">
              <a:buClr>
                <a:schemeClr val="bg1"/>
              </a:buClr>
            </a:pPr>
            <a:r>
              <a:rPr lang="en-US" sz="1900" dirty="0">
                <a:solidFill>
                  <a:srgbClr val="FFFFFF"/>
                </a:solidFill>
              </a:rPr>
              <a:t>A </a:t>
            </a:r>
            <a:r>
              <a:rPr lang="en-US" sz="1900" b="1" dirty="0">
                <a:solidFill>
                  <a:srgbClr val="FFFFFF"/>
                </a:solidFill>
              </a:rPr>
              <a:t>view</a:t>
            </a:r>
            <a:r>
              <a:rPr lang="en-US" sz="1900" dirty="0">
                <a:solidFill>
                  <a:srgbClr val="FFFFFF"/>
                </a:solidFill>
              </a:rPr>
              <a:t> is  a composition of a table in the form of a predefined SQL query. It has been defined as a virtual table of sorts. </a:t>
            </a:r>
          </a:p>
          <a:p>
            <a:pPr lvl="1" fontAlgn="base">
              <a:buClr>
                <a:schemeClr val="bg1"/>
              </a:buClr>
            </a:pPr>
            <a:r>
              <a:rPr lang="en-US" sz="1900" dirty="0">
                <a:solidFill>
                  <a:srgbClr val="FFFFFF"/>
                </a:solidFill>
              </a:rPr>
              <a:t>A </a:t>
            </a:r>
            <a:r>
              <a:rPr lang="en-US" sz="1900" b="1" dirty="0">
                <a:solidFill>
                  <a:srgbClr val="FFFFFF"/>
                </a:solidFill>
              </a:rPr>
              <a:t>procedure</a:t>
            </a:r>
            <a:r>
              <a:rPr lang="en-US" sz="1900" dirty="0">
                <a:solidFill>
                  <a:srgbClr val="FFFFFF"/>
                </a:solidFill>
              </a:rPr>
              <a:t> is a subroutine (like a subprogram) in a regular scripting language, stored in a database. </a:t>
            </a:r>
          </a:p>
          <a:p>
            <a:pPr lvl="1" fontAlgn="base">
              <a:buClr>
                <a:schemeClr val="bg1"/>
              </a:buClr>
            </a:pPr>
            <a:r>
              <a:rPr lang="en-US" sz="1900" dirty="0">
                <a:solidFill>
                  <a:srgbClr val="FFFFFF"/>
                </a:solidFill>
              </a:rPr>
              <a:t>A </a:t>
            </a:r>
            <a:r>
              <a:rPr lang="en-US" sz="1900" b="1" dirty="0">
                <a:solidFill>
                  <a:srgbClr val="FFFFFF"/>
                </a:solidFill>
              </a:rPr>
              <a:t>function</a:t>
            </a:r>
            <a:r>
              <a:rPr lang="en-US" sz="1900" dirty="0">
                <a:solidFill>
                  <a:srgbClr val="FFFFFF"/>
                </a:solidFill>
              </a:rPr>
              <a:t> is a stored program that you can pass parameters into and then return a value.</a:t>
            </a:r>
          </a:p>
          <a:p>
            <a:pPr lvl="1" fontAlgn="base">
              <a:buClr>
                <a:schemeClr val="bg1"/>
              </a:buClr>
            </a:pPr>
            <a:endParaRPr lang="en-US" sz="1600" dirty="0">
              <a:solidFill>
                <a:srgbClr val="FFFFFF"/>
              </a:solidFill>
            </a:endParaRPr>
          </a:p>
          <a:p>
            <a:pPr lvl="1" fontAlgn="base">
              <a:buClr>
                <a:schemeClr val="bg1"/>
              </a:buClr>
            </a:pPr>
            <a:endParaRPr lang="en-US" sz="1600" dirty="0">
              <a:solidFill>
                <a:srgbClr val="FFFFFF"/>
              </a:solidFill>
            </a:endParaRPr>
          </a:p>
        </p:txBody>
      </p:sp>
    </p:spTree>
    <p:extLst>
      <p:ext uri="{BB962C8B-B14F-4D97-AF65-F5344CB8AC3E}">
        <p14:creationId xmlns:p14="http://schemas.microsoft.com/office/powerpoint/2010/main" val="356113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252919" y="1123837"/>
            <a:ext cx="2947482" cy="4601183"/>
          </a:xfrm>
        </p:spPr>
        <p:txBody>
          <a:bodyPr>
            <a:normAutofit/>
          </a:bodyPr>
          <a:lstStyle/>
          <a:p>
            <a:r>
              <a:rPr lang="en-US"/>
              <a:t>What is a Database? </a:t>
            </a:r>
            <a:endParaRPr lang="en-US" dirty="0"/>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3869267" y="864108"/>
            <a:ext cx="3585891" cy="5120640"/>
          </a:xfrm>
        </p:spPr>
        <p:txBody>
          <a:bodyPr>
            <a:normAutofit/>
          </a:bodyPr>
          <a:lstStyle/>
          <a:p>
            <a:r>
              <a:rPr lang="en-US" dirty="0"/>
              <a:t>A</a:t>
            </a:r>
            <a:r>
              <a:rPr lang="en-US" b="1" dirty="0"/>
              <a:t> database </a:t>
            </a:r>
            <a:r>
              <a:rPr lang="en-US" dirty="0"/>
              <a:t>is an organized collection of structured information, or data, typically stored electronically in a computer system.</a:t>
            </a:r>
          </a:p>
        </p:txBody>
      </p:sp>
      <p:pic>
        <p:nvPicPr>
          <p:cNvPr id="1030" name="Picture 6" descr="Why Database Patching Best Practice Just Doesn&amp;#39;t Work and How to Fix It">
            <a:extLst>
              <a:ext uri="{FF2B5EF4-FFF2-40B4-BE49-F238E27FC236}">
                <a16:creationId xmlns:a16="http://schemas.microsoft.com/office/drawing/2014/main" id="{602D002B-38A6-9749-A6A1-D67E4E3E4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06" r="30338"/>
          <a:stretch/>
        </p:blipFill>
        <p:spPr bwMode="auto">
          <a:xfrm>
            <a:off x="9613557" y="1977218"/>
            <a:ext cx="1970276" cy="290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79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18" descr="Graphical user interface, text&#10;&#10;Description automatically generated">
            <a:extLst>
              <a:ext uri="{FF2B5EF4-FFF2-40B4-BE49-F238E27FC236}">
                <a16:creationId xmlns:a16="http://schemas.microsoft.com/office/drawing/2014/main" id="{D027E260-EBCD-584B-8159-7929D3C02E36}"/>
              </a:ext>
            </a:extLst>
          </p:cNvPr>
          <p:cNvPicPr>
            <a:picLocks noChangeAspect="1"/>
          </p:cNvPicPr>
          <p:nvPr/>
        </p:nvPicPr>
        <p:blipFill>
          <a:blip r:embed="rId2"/>
          <a:stretch>
            <a:fillRect/>
          </a:stretch>
        </p:blipFill>
        <p:spPr>
          <a:xfrm>
            <a:off x="962451" y="667225"/>
            <a:ext cx="10267097" cy="5476239"/>
          </a:xfrm>
          <a:prstGeom prst="rect">
            <a:avLst/>
          </a:prstGeom>
        </p:spPr>
      </p:pic>
      <p:sp>
        <p:nvSpPr>
          <p:cNvPr id="13" name="TextBox 12">
            <a:extLst>
              <a:ext uri="{FF2B5EF4-FFF2-40B4-BE49-F238E27FC236}">
                <a16:creationId xmlns:a16="http://schemas.microsoft.com/office/drawing/2014/main" id="{F68D1E77-3FA0-7541-A5B7-79F54591ABFF}"/>
              </a:ext>
            </a:extLst>
          </p:cNvPr>
          <p:cNvSpPr txBox="1"/>
          <p:nvPr/>
        </p:nvSpPr>
        <p:spPr>
          <a:xfrm>
            <a:off x="6410959" y="500818"/>
            <a:ext cx="2082800" cy="430887"/>
          </a:xfrm>
          <a:prstGeom prst="rect">
            <a:avLst/>
          </a:prstGeom>
          <a:solidFill>
            <a:srgbClr val="FF0000"/>
          </a:solidFill>
        </p:spPr>
        <p:txBody>
          <a:bodyPr wrap="square" rtlCol="0">
            <a:spAutoFit/>
          </a:bodyPr>
          <a:lstStyle/>
          <a:p>
            <a:r>
              <a:rPr lang="en-US" sz="1100" b="1" dirty="0">
                <a:highlight>
                  <a:srgbClr val="FF0000"/>
                </a:highlight>
              </a:rPr>
              <a:t>SQL editor:</a:t>
            </a:r>
            <a:r>
              <a:rPr lang="en-US" sz="1100" dirty="0">
                <a:highlight>
                  <a:srgbClr val="FF0000"/>
                </a:highlight>
              </a:rPr>
              <a:t> This is where you create and edit queries.</a:t>
            </a:r>
          </a:p>
        </p:txBody>
      </p:sp>
      <p:cxnSp>
        <p:nvCxnSpPr>
          <p:cNvPr id="15" name="Straight Arrow Connector 14">
            <a:extLst>
              <a:ext uri="{FF2B5EF4-FFF2-40B4-BE49-F238E27FC236}">
                <a16:creationId xmlns:a16="http://schemas.microsoft.com/office/drawing/2014/main" id="{C8AFBF2B-F327-4B40-83BA-0904C7CA17C0}"/>
              </a:ext>
            </a:extLst>
          </p:cNvPr>
          <p:cNvCxnSpPr>
            <a:cxnSpLocks/>
          </p:cNvCxnSpPr>
          <p:nvPr/>
        </p:nvCxnSpPr>
        <p:spPr>
          <a:xfrm flipH="1">
            <a:off x="3526971" y="931705"/>
            <a:ext cx="3615509" cy="75641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18D3E55-5C26-9A4F-B92C-099C74D8D223}"/>
              </a:ext>
            </a:extLst>
          </p:cNvPr>
          <p:cNvSpPr txBox="1"/>
          <p:nvPr/>
        </p:nvSpPr>
        <p:spPr>
          <a:xfrm>
            <a:off x="6410959" y="2058908"/>
            <a:ext cx="2082800" cy="1954381"/>
          </a:xfrm>
          <a:prstGeom prst="rect">
            <a:avLst/>
          </a:prstGeom>
          <a:solidFill>
            <a:srgbClr val="FF0000"/>
          </a:solidFill>
        </p:spPr>
        <p:txBody>
          <a:bodyPr wrap="square" rtlCol="0">
            <a:spAutoFit/>
          </a:bodyPr>
          <a:lstStyle/>
          <a:p>
            <a:r>
              <a:rPr lang="en-US" sz="1100" b="1" dirty="0">
                <a:highlight>
                  <a:srgbClr val="FF0000"/>
                </a:highlight>
              </a:rPr>
              <a:t>Help panel:</a:t>
            </a:r>
            <a:r>
              <a:rPr lang="en-US" sz="1100" dirty="0">
                <a:highlight>
                  <a:srgbClr val="FF0000"/>
                </a:highlight>
              </a:rPr>
              <a:t> You can view the syntax and description for a particular keyword here.</a:t>
            </a:r>
          </a:p>
          <a:p>
            <a:endParaRPr lang="en-US" sz="1100" dirty="0">
              <a:highlight>
                <a:srgbClr val="FF0000"/>
              </a:highlight>
            </a:endParaRPr>
          </a:p>
          <a:p>
            <a:r>
              <a:rPr lang="en-US" sz="1100" dirty="0"/>
              <a:t>When you enter SQL code into the SQL editor, you can use the </a:t>
            </a:r>
            <a:r>
              <a:rPr lang="en-US" sz="1100" dirty="0">
                <a:solidFill>
                  <a:srgbClr val="FFFF00"/>
                </a:solidFill>
              </a:rPr>
              <a:t>Save SQL to Snippets List toolbar button </a:t>
            </a:r>
            <a:r>
              <a:rPr lang="en-US" sz="1100" dirty="0"/>
              <a:t>to save your SQL code– these named snippets can be viewed from the SQL Snippets Tab.</a:t>
            </a:r>
            <a:endParaRPr lang="en-US" sz="1100" dirty="0">
              <a:highlight>
                <a:srgbClr val="FF0000"/>
              </a:highlight>
            </a:endParaRPr>
          </a:p>
        </p:txBody>
      </p:sp>
      <p:cxnSp>
        <p:nvCxnSpPr>
          <p:cNvPr id="40" name="Straight Arrow Connector 39">
            <a:extLst>
              <a:ext uri="{FF2B5EF4-FFF2-40B4-BE49-F238E27FC236}">
                <a16:creationId xmlns:a16="http://schemas.microsoft.com/office/drawing/2014/main" id="{1A7BF1F0-ACC1-4848-8066-3587A9BB4155}"/>
              </a:ext>
            </a:extLst>
          </p:cNvPr>
          <p:cNvCxnSpPr>
            <a:cxnSpLocks/>
          </p:cNvCxnSpPr>
          <p:nvPr/>
        </p:nvCxnSpPr>
        <p:spPr>
          <a:xfrm flipV="1">
            <a:off x="8493759" y="2200591"/>
            <a:ext cx="348790" cy="20096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E994D5AD-35DC-674A-A17F-CBCE7FA8E507}"/>
              </a:ext>
            </a:extLst>
          </p:cNvPr>
          <p:cNvSpPr txBox="1"/>
          <p:nvPr/>
        </p:nvSpPr>
        <p:spPr>
          <a:xfrm>
            <a:off x="3129279" y="2659072"/>
            <a:ext cx="2082800" cy="938719"/>
          </a:xfrm>
          <a:prstGeom prst="rect">
            <a:avLst/>
          </a:prstGeom>
          <a:solidFill>
            <a:srgbClr val="FF0000"/>
          </a:solidFill>
        </p:spPr>
        <p:txBody>
          <a:bodyPr wrap="square" rtlCol="0">
            <a:spAutoFit/>
          </a:bodyPr>
          <a:lstStyle/>
          <a:p>
            <a:r>
              <a:rPr lang="en-US" sz="1100" b="1" dirty="0">
                <a:highlight>
                  <a:srgbClr val="FF0000"/>
                </a:highlight>
              </a:rPr>
              <a:t>Navigation panel:</a:t>
            </a:r>
            <a:r>
              <a:rPr lang="en-US" sz="1100" dirty="0">
                <a:highlight>
                  <a:srgbClr val="FF0000"/>
                </a:highlight>
              </a:rPr>
              <a:t> This lets you manage your active MySQL connections and also shows the schemas on that server for a connection.</a:t>
            </a:r>
          </a:p>
        </p:txBody>
      </p:sp>
      <p:cxnSp>
        <p:nvCxnSpPr>
          <p:cNvPr id="45" name="Straight Arrow Connector 44">
            <a:extLst>
              <a:ext uri="{FF2B5EF4-FFF2-40B4-BE49-F238E27FC236}">
                <a16:creationId xmlns:a16="http://schemas.microsoft.com/office/drawing/2014/main" id="{64B8D1C7-48EC-E543-AF9F-016CA59A497C}"/>
              </a:ext>
            </a:extLst>
          </p:cNvPr>
          <p:cNvCxnSpPr>
            <a:cxnSpLocks/>
          </p:cNvCxnSpPr>
          <p:nvPr/>
        </p:nvCxnSpPr>
        <p:spPr>
          <a:xfrm flipH="1" flipV="1">
            <a:off x="2592475" y="2934119"/>
            <a:ext cx="536804" cy="88719"/>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8C7ACE54-89D2-544C-8988-E80DCB6E5D61}"/>
              </a:ext>
            </a:extLst>
          </p:cNvPr>
          <p:cNvSpPr txBox="1"/>
          <p:nvPr/>
        </p:nvSpPr>
        <p:spPr>
          <a:xfrm>
            <a:off x="4013199" y="3723854"/>
            <a:ext cx="2082800" cy="938719"/>
          </a:xfrm>
          <a:prstGeom prst="rect">
            <a:avLst/>
          </a:prstGeom>
          <a:solidFill>
            <a:srgbClr val="FF0000"/>
          </a:solidFill>
        </p:spPr>
        <p:txBody>
          <a:bodyPr wrap="square" rtlCol="0">
            <a:spAutoFit/>
          </a:bodyPr>
          <a:lstStyle/>
          <a:p>
            <a:r>
              <a:rPr lang="en-US" sz="1100" b="1" dirty="0">
                <a:highlight>
                  <a:srgbClr val="FF0000"/>
                </a:highlight>
              </a:rPr>
              <a:t>History output window:</a:t>
            </a:r>
            <a:r>
              <a:rPr lang="en-US" sz="1100" dirty="0">
                <a:highlight>
                  <a:srgbClr val="FF0000"/>
                </a:highlight>
              </a:rPr>
              <a:t> This displays a summary of the executed queries in the following forms: Action Output, Text Output, or History Output.</a:t>
            </a:r>
          </a:p>
        </p:txBody>
      </p:sp>
      <p:cxnSp>
        <p:nvCxnSpPr>
          <p:cNvPr id="50" name="Straight Arrow Connector 49">
            <a:extLst>
              <a:ext uri="{FF2B5EF4-FFF2-40B4-BE49-F238E27FC236}">
                <a16:creationId xmlns:a16="http://schemas.microsoft.com/office/drawing/2014/main" id="{30E97691-787C-3F47-B668-1E1621F795D4}"/>
              </a:ext>
            </a:extLst>
          </p:cNvPr>
          <p:cNvCxnSpPr>
            <a:cxnSpLocks/>
          </p:cNvCxnSpPr>
          <p:nvPr/>
        </p:nvCxnSpPr>
        <p:spPr>
          <a:xfrm>
            <a:off x="4923803" y="4662573"/>
            <a:ext cx="0" cy="39174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Donut 59">
            <a:extLst>
              <a:ext uri="{FF2B5EF4-FFF2-40B4-BE49-F238E27FC236}">
                <a16:creationId xmlns:a16="http://schemas.microsoft.com/office/drawing/2014/main" id="{DF24D7D7-DF30-904D-8608-0374454070A2}"/>
              </a:ext>
            </a:extLst>
          </p:cNvPr>
          <p:cNvSpPr/>
          <p:nvPr/>
        </p:nvSpPr>
        <p:spPr>
          <a:xfrm>
            <a:off x="6045759" y="1167390"/>
            <a:ext cx="582803" cy="579963"/>
          </a:xfrm>
          <a:prstGeom prst="donut">
            <a:avLst>
              <a:gd name="adj" fmla="val 18188"/>
            </a:avLst>
          </a:prstGeom>
          <a:solidFill>
            <a:schemeClr val="accent2">
              <a:lumMod val="60000"/>
              <a:lumOff val="40000"/>
              <a:alpha val="63807"/>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46" name="Straight Connector 45">
            <a:extLst>
              <a:ext uri="{FF2B5EF4-FFF2-40B4-BE49-F238E27FC236}">
                <a16:creationId xmlns:a16="http://schemas.microsoft.com/office/drawing/2014/main" id="{A8E23E4E-2E73-D74C-B2B7-97144DE06EE1}"/>
              </a:ext>
            </a:extLst>
          </p:cNvPr>
          <p:cNvCxnSpPr>
            <a:cxnSpLocks/>
            <a:stCxn id="60" idx="4"/>
          </p:cNvCxnSpPr>
          <p:nvPr/>
        </p:nvCxnSpPr>
        <p:spPr>
          <a:xfrm>
            <a:off x="6337161" y="1747353"/>
            <a:ext cx="291401" cy="31155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509930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AFE5FA5-D470-7743-9342-A41EF946A640}"/>
              </a:ext>
            </a:extLst>
          </p:cNvPr>
          <p:cNvPicPr>
            <a:picLocks noChangeAspect="1"/>
          </p:cNvPicPr>
          <p:nvPr/>
        </p:nvPicPr>
        <p:blipFill rotWithShape="1">
          <a:blip r:embed="rId2"/>
          <a:srcRect r="60659"/>
          <a:stretch/>
        </p:blipFill>
        <p:spPr>
          <a:xfrm>
            <a:off x="3397250" y="2377334"/>
            <a:ext cx="5845312" cy="1619250"/>
          </a:xfrm>
          <a:prstGeom prst="rect">
            <a:avLst/>
          </a:prstGeom>
        </p:spPr>
      </p:pic>
      <p:cxnSp>
        <p:nvCxnSpPr>
          <p:cNvPr id="15" name="Straight Arrow Connector 14">
            <a:extLst>
              <a:ext uri="{FF2B5EF4-FFF2-40B4-BE49-F238E27FC236}">
                <a16:creationId xmlns:a16="http://schemas.microsoft.com/office/drawing/2014/main" id="{C8AFBF2B-F327-4B40-83BA-0904C7CA17C0}"/>
              </a:ext>
            </a:extLst>
          </p:cNvPr>
          <p:cNvCxnSpPr>
            <a:cxnSpLocks/>
          </p:cNvCxnSpPr>
          <p:nvPr/>
        </p:nvCxnSpPr>
        <p:spPr>
          <a:xfrm>
            <a:off x="3746046" y="1603004"/>
            <a:ext cx="0" cy="87349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64B8D1C7-48EC-E543-AF9F-016CA59A497C}"/>
              </a:ext>
            </a:extLst>
          </p:cNvPr>
          <p:cNvCxnSpPr>
            <a:cxnSpLocks/>
          </p:cNvCxnSpPr>
          <p:nvPr/>
        </p:nvCxnSpPr>
        <p:spPr>
          <a:xfrm>
            <a:off x="4972383" y="1603004"/>
            <a:ext cx="0" cy="87349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8C7ACE54-89D2-544C-8988-E80DCB6E5D61}"/>
              </a:ext>
            </a:extLst>
          </p:cNvPr>
          <p:cNvSpPr txBox="1"/>
          <p:nvPr/>
        </p:nvSpPr>
        <p:spPr>
          <a:xfrm>
            <a:off x="3273312" y="650217"/>
            <a:ext cx="945467" cy="938719"/>
          </a:xfrm>
          <a:prstGeom prst="rect">
            <a:avLst/>
          </a:prstGeom>
          <a:solidFill>
            <a:srgbClr val="FF0000"/>
          </a:solidFill>
        </p:spPr>
        <p:txBody>
          <a:bodyPr wrap="square" rtlCol="0">
            <a:spAutoFit/>
          </a:bodyPr>
          <a:lstStyle/>
          <a:p>
            <a:r>
              <a:rPr lang="en-US" sz="1100" b="1" dirty="0">
                <a:highlight>
                  <a:srgbClr val="FF0000"/>
                </a:highlight>
              </a:rPr>
              <a:t>Create a new SQL tab for executing queries. </a:t>
            </a:r>
          </a:p>
        </p:txBody>
      </p:sp>
      <p:sp>
        <p:nvSpPr>
          <p:cNvPr id="16" name="TextBox 15">
            <a:extLst>
              <a:ext uri="{FF2B5EF4-FFF2-40B4-BE49-F238E27FC236}">
                <a16:creationId xmlns:a16="http://schemas.microsoft.com/office/drawing/2014/main" id="{9B099C8E-009F-224D-AF1B-A8082C69727B}"/>
              </a:ext>
            </a:extLst>
          </p:cNvPr>
          <p:cNvSpPr txBox="1"/>
          <p:nvPr/>
        </p:nvSpPr>
        <p:spPr>
          <a:xfrm>
            <a:off x="3806258" y="4176608"/>
            <a:ext cx="945467" cy="769441"/>
          </a:xfrm>
          <a:prstGeom prst="rect">
            <a:avLst/>
          </a:prstGeom>
          <a:solidFill>
            <a:srgbClr val="FF0000"/>
          </a:solidFill>
        </p:spPr>
        <p:txBody>
          <a:bodyPr wrap="square" rtlCol="0">
            <a:spAutoFit/>
          </a:bodyPr>
          <a:lstStyle/>
          <a:p>
            <a:r>
              <a:rPr lang="en-US" sz="1100" b="1" dirty="0">
                <a:highlight>
                  <a:srgbClr val="FF0000"/>
                </a:highlight>
              </a:rPr>
              <a:t>Open a SQL script file in a new query tab.</a:t>
            </a:r>
          </a:p>
        </p:txBody>
      </p:sp>
      <p:cxnSp>
        <p:nvCxnSpPr>
          <p:cNvPr id="17" name="Straight Arrow Connector 16">
            <a:extLst>
              <a:ext uri="{FF2B5EF4-FFF2-40B4-BE49-F238E27FC236}">
                <a16:creationId xmlns:a16="http://schemas.microsoft.com/office/drawing/2014/main" id="{063DCDE9-D144-AA48-984F-70F7703F633F}"/>
              </a:ext>
            </a:extLst>
          </p:cNvPr>
          <p:cNvCxnSpPr>
            <a:cxnSpLocks/>
          </p:cNvCxnSpPr>
          <p:nvPr/>
        </p:nvCxnSpPr>
        <p:spPr>
          <a:xfrm flipV="1">
            <a:off x="4278992" y="2819400"/>
            <a:ext cx="0" cy="136533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8481CF0-AF3E-1A41-BCBE-268490AEA7E6}"/>
              </a:ext>
            </a:extLst>
          </p:cNvPr>
          <p:cNvSpPr txBox="1"/>
          <p:nvPr/>
        </p:nvSpPr>
        <p:spPr>
          <a:xfrm>
            <a:off x="4496924" y="650216"/>
            <a:ext cx="945467" cy="938719"/>
          </a:xfrm>
          <a:prstGeom prst="rect">
            <a:avLst/>
          </a:prstGeom>
          <a:solidFill>
            <a:srgbClr val="FF0000"/>
          </a:solidFill>
        </p:spPr>
        <p:txBody>
          <a:bodyPr wrap="square" rtlCol="0">
            <a:spAutoFit/>
          </a:bodyPr>
          <a:lstStyle/>
          <a:p>
            <a:r>
              <a:rPr lang="en-US" sz="1100" b="1" dirty="0">
                <a:highlight>
                  <a:srgbClr val="FF0000"/>
                </a:highlight>
              </a:rPr>
              <a:t>Open an Inspector view for the selected object.</a:t>
            </a:r>
          </a:p>
        </p:txBody>
      </p:sp>
      <p:sp>
        <p:nvSpPr>
          <p:cNvPr id="28" name="TextBox 27">
            <a:extLst>
              <a:ext uri="{FF2B5EF4-FFF2-40B4-BE49-F238E27FC236}">
                <a16:creationId xmlns:a16="http://schemas.microsoft.com/office/drawing/2014/main" id="{F8633576-E689-6844-95A1-1542F7B4F842}"/>
              </a:ext>
            </a:extLst>
          </p:cNvPr>
          <p:cNvSpPr txBox="1"/>
          <p:nvPr/>
        </p:nvSpPr>
        <p:spPr>
          <a:xfrm>
            <a:off x="5160735" y="4184738"/>
            <a:ext cx="945467" cy="938719"/>
          </a:xfrm>
          <a:prstGeom prst="rect">
            <a:avLst/>
          </a:prstGeom>
          <a:solidFill>
            <a:srgbClr val="FF0000"/>
          </a:solidFill>
        </p:spPr>
        <p:txBody>
          <a:bodyPr wrap="square" rtlCol="0">
            <a:spAutoFit/>
          </a:bodyPr>
          <a:lstStyle/>
          <a:p>
            <a:r>
              <a:rPr lang="en-US" sz="1100" b="1" dirty="0">
                <a:highlight>
                  <a:srgbClr val="FF0000"/>
                </a:highlight>
              </a:rPr>
              <a:t>Create a new schema in the connected server. </a:t>
            </a:r>
          </a:p>
        </p:txBody>
      </p:sp>
      <p:cxnSp>
        <p:nvCxnSpPr>
          <p:cNvPr id="29" name="Straight Arrow Connector 28">
            <a:extLst>
              <a:ext uri="{FF2B5EF4-FFF2-40B4-BE49-F238E27FC236}">
                <a16:creationId xmlns:a16="http://schemas.microsoft.com/office/drawing/2014/main" id="{BB842302-1959-8348-B558-90CACE748E29}"/>
              </a:ext>
            </a:extLst>
          </p:cNvPr>
          <p:cNvCxnSpPr>
            <a:cxnSpLocks/>
          </p:cNvCxnSpPr>
          <p:nvPr/>
        </p:nvCxnSpPr>
        <p:spPr>
          <a:xfrm flipV="1">
            <a:off x="5633468" y="2765685"/>
            <a:ext cx="0" cy="141905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9F54FDB1-5AD6-864B-A4D2-7374B9BC11D7}"/>
              </a:ext>
            </a:extLst>
          </p:cNvPr>
          <p:cNvSpPr txBox="1"/>
          <p:nvPr/>
        </p:nvSpPr>
        <p:spPr>
          <a:xfrm>
            <a:off x="5678935" y="357480"/>
            <a:ext cx="945467" cy="1277273"/>
          </a:xfrm>
          <a:prstGeom prst="rect">
            <a:avLst/>
          </a:prstGeom>
          <a:solidFill>
            <a:srgbClr val="FF0000"/>
          </a:solidFill>
        </p:spPr>
        <p:txBody>
          <a:bodyPr wrap="square" rtlCol="0">
            <a:spAutoFit/>
          </a:bodyPr>
          <a:lstStyle/>
          <a:p>
            <a:r>
              <a:rPr lang="en-US" sz="1100" b="1" dirty="0">
                <a:highlight>
                  <a:srgbClr val="FF0000"/>
                </a:highlight>
              </a:rPr>
              <a:t>Create a new table in the active schema in the connected server. </a:t>
            </a:r>
          </a:p>
        </p:txBody>
      </p:sp>
      <p:cxnSp>
        <p:nvCxnSpPr>
          <p:cNvPr id="36" name="Straight Arrow Connector 35">
            <a:extLst>
              <a:ext uri="{FF2B5EF4-FFF2-40B4-BE49-F238E27FC236}">
                <a16:creationId xmlns:a16="http://schemas.microsoft.com/office/drawing/2014/main" id="{6E13524F-3295-8443-8AA0-45A79D5D4346}"/>
              </a:ext>
            </a:extLst>
          </p:cNvPr>
          <p:cNvCxnSpPr>
            <a:cxnSpLocks/>
          </p:cNvCxnSpPr>
          <p:nvPr/>
        </p:nvCxnSpPr>
        <p:spPr>
          <a:xfrm>
            <a:off x="6151669" y="1634754"/>
            <a:ext cx="0" cy="84174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BC2723B5-1427-0347-B5DD-58AD0D145B46}"/>
              </a:ext>
            </a:extLst>
          </p:cNvPr>
          <p:cNvSpPr txBox="1"/>
          <p:nvPr/>
        </p:nvSpPr>
        <p:spPr>
          <a:xfrm>
            <a:off x="6449057" y="4187280"/>
            <a:ext cx="1311154" cy="1446550"/>
          </a:xfrm>
          <a:prstGeom prst="rect">
            <a:avLst/>
          </a:prstGeom>
          <a:solidFill>
            <a:srgbClr val="FF0000"/>
          </a:solidFill>
        </p:spPr>
        <p:txBody>
          <a:bodyPr wrap="square" rtlCol="0">
            <a:spAutoFit/>
          </a:bodyPr>
          <a:lstStyle/>
          <a:p>
            <a:r>
              <a:rPr lang="en-US" sz="1100" b="1" dirty="0">
                <a:highlight>
                  <a:srgbClr val="FF0000"/>
                </a:highlight>
              </a:rPr>
              <a:t>Create a new view, stored procedure, and function (left to right) respectively in the active schema in the connected server. </a:t>
            </a:r>
          </a:p>
        </p:txBody>
      </p:sp>
      <p:cxnSp>
        <p:nvCxnSpPr>
          <p:cNvPr id="41" name="Straight Arrow Connector 40">
            <a:extLst>
              <a:ext uri="{FF2B5EF4-FFF2-40B4-BE49-F238E27FC236}">
                <a16:creationId xmlns:a16="http://schemas.microsoft.com/office/drawing/2014/main" id="{D1370612-DE21-C149-9E26-BE957964FB14}"/>
              </a:ext>
            </a:extLst>
          </p:cNvPr>
          <p:cNvCxnSpPr>
            <a:cxnSpLocks/>
            <a:stCxn id="38" idx="0"/>
          </p:cNvCxnSpPr>
          <p:nvPr/>
        </p:nvCxnSpPr>
        <p:spPr>
          <a:xfrm flipH="1" flipV="1">
            <a:off x="6643926" y="2765685"/>
            <a:ext cx="460708" cy="142159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1D0B1EEC-483E-C148-8486-F66A49D46BCD}"/>
              </a:ext>
            </a:extLst>
          </p:cNvPr>
          <p:cNvCxnSpPr>
            <a:cxnSpLocks/>
            <a:stCxn id="38" idx="0"/>
          </p:cNvCxnSpPr>
          <p:nvPr/>
        </p:nvCxnSpPr>
        <p:spPr>
          <a:xfrm flipV="1">
            <a:off x="7104634" y="2765685"/>
            <a:ext cx="0" cy="142159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C63314E1-58F4-C34D-8E43-612DF89FB5D9}"/>
              </a:ext>
            </a:extLst>
          </p:cNvPr>
          <p:cNvCxnSpPr>
            <a:cxnSpLocks/>
            <a:stCxn id="38" idx="0"/>
          </p:cNvCxnSpPr>
          <p:nvPr/>
        </p:nvCxnSpPr>
        <p:spPr>
          <a:xfrm flipV="1">
            <a:off x="7104634" y="2765685"/>
            <a:ext cx="501474" cy="142159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48F3E2D7-D14A-9744-8A9F-D06963FA0A18}"/>
              </a:ext>
            </a:extLst>
          </p:cNvPr>
          <p:cNvSpPr txBox="1"/>
          <p:nvPr/>
        </p:nvSpPr>
        <p:spPr>
          <a:xfrm>
            <a:off x="7760211" y="325731"/>
            <a:ext cx="945467" cy="1446550"/>
          </a:xfrm>
          <a:prstGeom prst="rect">
            <a:avLst/>
          </a:prstGeom>
          <a:solidFill>
            <a:srgbClr val="FF0000"/>
          </a:solidFill>
        </p:spPr>
        <p:txBody>
          <a:bodyPr wrap="square" rtlCol="0">
            <a:spAutoFit/>
          </a:bodyPr>
          <a:lstStyle/>
          <a:p>
            <a:r>
              <a:rPr lang="en-US" sz="1100" b="1" dirty="0">
                <a:highlight>
                  <a:srgbClr val="FF0000"/>
                </a:highlight>
              </a:rPr>
              <a:t>Search table data for text in objects selected in the sidebar schema tree (navigation panel). </a:t>
            </a:r>
          </a:p>
        </p:txBody>
      </p:sp>
      <p:cxnSp>
        <p:nvCxnSpPr>
          <p:cNvPr id="51" name="Straight Arrow Connector 50">
            <a:extLst>
              <a:ext uri="{FF2B5EF4-FFF2-40B4-BE49-F238E27FC236}">
                <a16:creationId xmlns:a16="http://schemas.microsoft.com/office/drawing/2014/main" id="{6D19A0D3-EDAA-DF4E-B012-3595A7010F08}"/>
              </a:ext>
            </a:extLst>
          </p:cNvPr>
          <p:cNvCxnSpPr>
            <a:cxnSpLocks/>
          </p:cNvCxnSpPr>
          <p:nvPr/>
        </p:nvCxnSpPr>
        <p:spPr>
          <a:xfrm>
            <a:off x="8232945" y="1772281"/>
            <a:ext cx="0" cy="704219"/>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6D603952-6830-604E-9818-E940D48F87F8}"/>
              </a:ext>
            </a:extLst>
          </p:cNvPr>
          <p:cNvSpPr txBox="1"/>
          <p:nvPr/>
        </p:nvSpPr>
        <p:spPr>
          <a:xfrm>
            <a:off x="8470989" y="4184738"/>
            <a:ext cx="1051693" cy="1107996"/>
          </a:xfrm>
          <a:prstGeom prst="rect">
            <a:avLst/>
          </a:prstGeom>
          <a:solidFill>
            <a:srgbClr val="FF0000"/>
          </a:solidFill>
        </p:spPr>
        <p:txBody>
          <a:bodyPr wrap="square" rtlCol="0">
            <a:spAutoFit/>
          </a:bodyPr>
          <a:lstStyle/>
          <a:p>
            <a:r>
              <a:rPr lang="en-US" sz="1100" b="1" dirty="0">
                <a:highlight>
                  <a:srgbClr val="FF0000"/>
                </a:highlight>
              </a:rPr>
              <a:t>Reconnect to DBMS (database management service)– so, your server.</a:t>
            </a:r>
          </a:p>
        </p:txBody>
      </p:sp>
      <p:cxnSp>
        <p:nvCxnSpPr>
          <p:cNvPr id="53" name="Straight Arrow Connector 52">
            <a:extLst>
              <a:ext uri="{FF2B5EF4-FFF2-40B4-BE49-F238E27FC236}">
                <a16:creationId xmlns:a16="http://schemas.microsoft.com/office/drawing/2014/main" id="{25776541-51E7-BE4A-8D9C-76871C50350B}"/>
              </a:ext>
            </a:extLst>
          </p:cNvPr>
          <p:cNvCxnSpPr>
            <a:cxnSpLocks/>
          </p:cNvCxnSpPr>
          <p:nvPr/>
        </p:nvCxnSpPr>
        <p:spPr>
          <a:xfrm flipV="1">
            <a:off x="8996836" y="2735179"/>
            <a:ext cx="0" cy="1449559"/>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308473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D2AF227-9FDD-A143-A84E-3C3B17CAE49B}"/>
              </a:ext>
            </a:extLst>
          </p:cNvPr>
          <p:cNvPicPr>
            <a:picLocks noChangeAspect="1"/>
          </p:cNvPicPr>
          <p:nvPr/>
        </p:nvPicPr>
        <p:blipFill rotWithShape="1">
          <a:blip r:embed="rId2"/>
          <a:srcRect l="968" r="899"/>
          <a:stretch/>
        </p:blipFill>
        <p:spPr>
          <a:xfrm>
            <a:off x="2078529" y="2756159"/>
            <a:ext cx="9553943" cy="769440"/>
          </a:xfrm>
          <a:prstGeom prst="rect">
            <a:avLst/>
          </a:prstGeom>
        </p:spPr>
      </p:pic>
      <p:cxnSp>
        <p:nvCxnSpPr>
          <p:cNvPr id="15" name="Straight Arrow Connector 14">
            <a:extLst>
              <a:ext uri="{FF2B5EF4-FFF2-40B4-BE49-F238E27FC236}">
                <a16:creationId xmlns:a16="http://schemas.microsoft.com/office/drawing/2014/main" id="{C8AFBF2B-F327-4B40-83BA-0904C7CA17C0}"/>
              </a:ext>
            </a:extLst>
          </p:cNvPr>
          <p:cNvCxnSpPr>
            <a:cxnSpLocks/>
          </p:cNvCxnSpPr>
          <p:nvPr/>
        </p:nvCxnSpPr>
        <p:spPr>
          <a:xfrm>
            <a:off x="2245858" y="1945904"/>
            <a:ext cx="0" cy="10824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8C7ACE54-89D2-544C-8988-E80DCB6E5D61}"/>
              </a:ext>
            </a:extLst>
          </p:cNvPr>
          <p:cNvSpPr txBox="1"/>
          <p:nvPr/>
        </p:nvSpPr>
        <p:spPr>
          <a:xfrm>
            <a:off x="1816324" y="1345740"/>
            <a:ext cx="945467" cy="600164"/>
          </a:xfrm>
          <a:prstGeom prst="rect">
            <a:avLst/>
          </a:prstGeom>
          <a:solidFill>
            <a:srgbClr val="FF0000"/>
          </a:solidFill>
        </p:spPr>
        <p:txBody>
          <a:bodyPr wrap="square" rtlCol="0">
            <a:spAutoFit/>
          </a:bodyPr>
          <a:lstStyle/>
          <a:p>
            <a:r>
              <a:rPr lang="en-US" sz="1100" b="1" dirty="0">
                <a:highlight>
                  <a:srgbClr val="FF0000"/>
                </a:highlight>
              </a:rPr>
              <a:t>Open a script file in this editor.</a:t>
            </a:r>
          </a:p>
        </p:txBody>
      </p:sp>
      <p:sp>
        <p:nvSpPr>
          <p:cNvPr id="16" name="TextBox 15">
            <a:extLst>
              <a:ext uri="{FF2B5EF4-FFF2-40B4-BE49-F238E27FC236}">
                <a16:creationId xmlns:a16="http://schemas.microsoft.com/office/drawing/2014/main" id="{9B099C8E-009F-224D-AF1B-A8082C69727B}"/>
              </a:ext>
            </a:extLst>
          </p:cNvPr>
          <p:cNvSpPr txBox="1"/>
          <p:nvPr/>
        </p:nvSpPr>
        <p:spPr>
          <a:xfrm>
            <a:off x="2196584" y="3951133"/>
            <a:ext cx="945467" cy="600164"/>
          </a:xfrm>
          <a:prstGeom prst="rect">
            <a:avLst/>
          </a:prstGeom>
          <a:solidFill>
            <a:srgbClr val="FF0000"/>
          </a:solidFill>
        </p:spPr>
        <p:txBody>
          <a:bodyPr wrap="square" rtlCol="0">
            <a:spAutoFit/>
          </a:bodyPr>
          <a:lstStyle/>
          <a:p>
            <a:r>
              <a:rPr lang="en-US" sz="1100" b="1" dirty="0">
                <a:highlight>
                  <a:srgbClr val="FF0000"/>
                </a:highlight>
              </a:rPr>
              <a:t>Save this script to a file. </a:t>
            </a:r>
          </a:p>
        </p:txBody>
      </p:sp>
      <p:cxnSp>
        <p:nvCxnSpPr>
          <p:cNvPr id="17" name="Straight Arrow Connector 16">
            <a:extLst>
              <a:ext uri="{FF2B5EF4-FFF2-40B4-BE49-F238E27FC236}">
                <a16:creationId xmlns:a16="http://schemas.microsoft.com/office/drawing/2014/main" id="{063DCDE9-D144-AA48-984F-70F7703F633F}"/>
              </a:ext>
            </a:extLst>
          </p:cNvPr>
          <p:cNvCxnSpPr>
            <a:cxnSpLocks/>
            <a:stCxn id="16" idx="0"/>
          </p:cNvCxnSpPr>
          <p:nvPr/>
        </p:nvCxnSpPr>
        <p:spPr>
          <a:xfrm flipV="1">
            <a:off x="2669318" y="3218689"/>
            <a:ext cx="0" cy="73244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8481CF0-AF3E-1A41-BCBE-268490AEA7E6}"/>
              </a:ext>
            </a:extLst>
          </p:cNvPr>
          <p:cNvSpPr txBox="1"/>
          <p:nvPr/>
        </p:nvSpPr>
        <p:spPr>
          <a:xfrm>
            <a:off x="2827570" y="357480"/>
            <a:ext cx="1679535" cy="1785104"/>
          </a:xfrm>
          <a:prstGeom prst="rect">
            <a:avLst/>
          </a:prstGeom>
          <a:solidFill>
            <a:srgbClr val="FF0000"/>
          </a:solidFill>
        </p:spPr>
        <p:txBody>
          <a:bodyPr wrap="square" rtlCol="0">
            <a:spAutoFit/>
          </a:bodyPr>
          <a:lstStyle/>
          <a:p>
            <a:r>
              <a:rPr lang="en-US" sz="1100" b="1" dirty="0">
                <a:highlight>
                  <a:srgbClr val="FF0000"/>
                </a:highlight>
              </a:rPr>
              <a:t>Execute the selected portion (or everything, if nothing is selected), execute the statement under the keyboard cursor, and execute the EXAPLAIN command on the statement under the cursor (left to right) respectively. </a:t>
            </a:r>
          </a:p>
        </p:txBody>
      </p:sp>
      <p:sp>
        <p:nvSpPr>
          <p:cNvPr id="28" name="TextBox 27">
            <a:extLst>
              <a:ext uri="{FF2B5EF4-FFF2-40B4-BE49-F238E27FC236}">
                <a16:creationId xmlns:a16="http://schemas.microsoft.com/office/drawing/2014/main" id="{F8633576-E689-6844-95A1-1542F7B4F842}"/>
              </a:ext>
            </a:extLst>
          </p:cNvPr>
          <p:cNvSpPr txBox="1"/>
          <p:nvPr/>
        </p:nvSpPr>
        <p:spPr>
          <a:xfrm>
            <a:off x="320131" y="4680931"/>
            <a:ext cx="2199093" cy="1954381"/>
          </a:xfrm>
          <a:prstGeom prst="rect">
            <a:avLst/>
          </a:prstGeom>
          <a:solidFill>
            <a:schemeClr val="accent2">
              <a:lumMod val="60000"/>
              <a:lumOff val="40000"/>
            </a:schemeClr>
          </a:solidFill>
        </p:spPr>
        <p:txBody>
          <a:bodyPr wrap="square" rtlCol="0">
            <a:spAutoFit/>
          </a:bodyPr>
          <a:lstStyle/>
          <a:p>
            <a:r>
              <a:rPr lang="en-US" sz="1100" b="1" dirty="0"/>
              <a:t>The EXPLAIN statement provides information about how MySQL executes statements.</a:t>
            </a:r>
          </a:p>
          <a:p>
            <a:r>
              <a:rPr lang="en-US" sz="1100" b="1" dirty="0"/>
              <a:t>When EXPLAIN is written in front of with an explainable statement (SELECT, DELETE, INSERT, REPLACE, or UPDATE), MySQL explains how it would process the statement, including information about how tables are joined and in which order.</a:t>
            </a:r>
            <a:endParaRPr lang="en-US" sz="1100" b="1" dirty="0">
              <a:highlight>
                <a:srgbClr val="FF0000"/>
              </a:highlight>
            </a:endParaRPr>
          </a:p>
        </p:txBody>
      </p:sp>
      <p:sp>
        <p:nvSpPr>
          <p:cNvPr id="35" name="TextBox 34">
            <a:extLst>
              <a:ext uri="{FF2B5EF4-FFF2-40B4-BE49-F238E27FC236}">
                <a16:creationId xmlns:a16="http://schemas.microsoft.com/office/drawing/2014/main" id="{9F54FDB1-5AD6-864B-A4D2-7374B9BC11D7}"/>
              </a:ext>
            </a:extLst>
          </p:cNvPr>
          <p:cNvSpPr txBox="1"/>
          <p:nvPr/>
        </p:nvSpPr>
        <p:spPr>
          <a:xfrm>
            <a:off x="3296130" y="3944662"/>
            <a:ext cx="945467" cy="600164"/>
          </a:xfrm>
          <a:prstGeom prst="rect">
            <a:avLst/>
          </a:prstGeom>
          <a:solidFill>
            <a:srgbClr val="FF0000"/>
          </a:solidFill>
        </p:spPr>
        <p:txBody>
          <a:bodyPr wrap="square" rtlCol="0">
            <a:spAutoFit/>
          </a:bodyPr>
          <a:lstStyle/>
          <a:p>
            <a:r>
              <a:rPr lang="en-US" sz="1100" b="1" dirty="0">
                <a:highlight>
                  <a:srgbClr val="FF0000"/>
                </a:highlight>
              </a:rPr>
              <a:t>Stop the query being executed.</a:t>
            </a:r>
          </a:p>
        </p:txBody>
      </p:sp>
      <p:sp>
        <p:nvSpPr>
          <p:cNvPr id="48" name="TextBox 47">
            <a:extLst>
              <a:ext uri="{FF2B5EF4-FFF2-40B4-BE49-F238E27FC236}">
                <a16:creationId xmlns:a16="http://schemas.microsoft.com/office/drawing/2014/main" id="{48F3E2D7-D14A-9744-8A9F-D06963FA0A18}"/>
              </a:ext>
            </a:extLst>
          </p:cNvPr>
          <p:cNvSpPr txBox="1"/>
          <p:nvPr/>
        </p:nvSpPr>
        <p:spPr>
          <a:xfrm>
            <a:off x="4456661" y="3817901"/>
            <a:ext cx="945467" cy="1446550"/>
          </a:xfrm>
          <a:prstGeom prst="rect">
            <a:avLst/>
          </a:prstGeom>
          <a:solidFill>
            <a:srgbClr val="FF0000"/>
          </a:solidFill>
        </p:spPr>
        <p:txBody>
          <a:bodyPr wrap="square" rtlCol="0">
            <a:spAutoFit/>
          </a:bodyPr>
          <a:lstStyle/>
          <a:p>
            <a:r>
              <a:rPr lang="en-US" sz="1100" b="1" dirty="0">
                <a:highlight>
                  <a:srgbClr val="FF0000"/>
                </a:highlight>
              </a:rPr>
              <a:t>Toggle whether execution of a SQL script should continue after failed statements.</a:t>
            </a:r>
          </a:p>
        </p:txBody>
      </p:sp>
      <p:cxnSp>
        <p:nvCxnSpPr>
          <p:cNvPr id="51" name="Straight Arrow Connector 50">
            <a:extLst>
              <a:ext uri="{FF2B5EF4-FFF2-40B4-BE49-F238E27FC236}">
                <a16:creationId xmlns:a16="http://schemas.microsoft.com/office/drawing/2014/main" id="{6D19A0D3-EDAA-DF4E-B012-3595A7010F08}"/>
              </a:ext>
            </a:extLst>
          </p:cNvPr>
          <p:cNvCxnSpPr>
            <a:cxnSpLocks/>
            <a:stCxn id="48" idx="0"/>
          </p:cNvCxnSpPr>
          <p:nvPr/>
        </p:nvCxnSpPr>
        <p:spPr>
          <a:xfrm flipV="1">
            <a:off x="4929395" y="3248526"/>
            <a:ext cx="0" cy="56937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6D603952-6830-604E-9818-E940D48F87F8}"/>
              </a:ext>
            </a:extLst>
          </p:cNvPr>
          <p:cNvSpPr txBox="1"/>
          <p:nvPr/>
        </p:nvSpPr>
        <p:spPr>
          <a:xfrm>
            <a:off x="7418418" y="1495510"/>
            <a:ext cx="1051693" cy="769441"/>
          </a:xfrm>
          <a:prstGeom prst="rect">
            <a:avLst/>
          </a:prstGeom>
          <a:solidFill>
            <a:srgbClr val="FF0000"/>
          </a:solidFill>
        </p:spPr>
        <p:txBody>
          <a:bodyPr wrap="square" rtlCol="0">
            <a:spAutoFit/>
          </a:bodyPr>
          <a:lstStyle/>
          <a:p>
            <a:r>
              <a:rPr lang="en-US" sz="1100" b="1" dirty="0">
                <a:highlight>
                  <a:srgbClr val="FF0000"/>
                </a:highlight>
              </a:rPr>
              <a:t>Set the limit for number of rows returned by queries.</a:t>
            </a:r>
          </a:p>
        </p:txBody>
      </p:sp>
      <p:cxnSp>
        <p:nvCxnSpPr>
          <p:cNvPr id="27" name="Straight Arrow Connector 26">
            <a:extLst>
              <a:ext uri="{FF2B5EF4-FFF2-40B4-BE49-F238E27FC236}">
                <a16:creationId xmlns:a16="http://schemas.microsoft.com/office/drawing/2014/main" id="{5626A154-F1EE-1C44-A33F-6CBDD73BB421}"/>
              </a:ext>
            </a:extLst>
          </p:cNvPr>
          <p:cNvCxnSpPr>
            <a:cxnSpLocks/>
          </p:cNvCxnSpPr>
          <p:nvPr/>
        </p:nvCxnSpPr>
        <p:spPr>
          <a:xfrm>
            <a:off x="3605266" y="2146970"/>
            <a:ext cx="0" cy="83929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863D58F0-9C79-6D47-9008-6D788B514A90}"/>
              </a:ext>
            </a:extLst>
          </p:cNvPr>
          <p:cNvCxnSpPr>
            <a:cxnSpLocks/>
          </p:cNvCxnSpPr>
          <p:nvPr/>
        </p:nvCxnSpPr>
        <p:spPr>
          <a:xfrm>
            <a:off x="3605266" y="2146970"/>
            <a:ext cx="390366" cy="83929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6D7A91DD-554A-D44D-A210-5644603B2641}"/>
              </a:ext>
            </a:extLst>
          </p:cNvPr>
          <p:cNvCxnSpPr>
            <a:cxnSpLocks/>
          </p:cNvCxnSpPr>
          <p:nvPr/>
        </p:nvCxnSpPr>
        <p:spPr>
          <a:xfrm flipH="1">
            <a:off x="3246699" y="2146970"/>
            <a:ext cx="354461" cy="83929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603398D-6B5E-2D4B-99D7-AF17802F2D9D}"/>
              </a:ext>
            </a:extLst>
          </p:cNvPr>
          <p:cNvSpPr txBox="1"/>
          <p:nvPr/>
        </p:nvSpPr>
        <p:spPr>
          <a:xfrm>
            <a:off x="5074731" y="1007185"/>
            <a:ext cx="1598076" cy="1107996"/>
          </a:xfrm>
          <a:prstGeom prst="rect">
            <a:avLst/>
          </a:prstGeom>
          <a:solidFill>
            <a:srgbClr val="FF0000"/>
          </a:solidFill>
        </p:spPr>
        <p:txBody>
          <a:bodyPr wrap="square" rtlCol="0">
            <a:spAutoFit/>
          </a:bodyPr>
          <a:lstStyle/>
          <a:p>
            <a:r>
              <a:rPr lang="en-US" sz="1100" b="1" dirty="0">
                <a:highlight>
                  <a:srgbClr val="FF0000"/>
                </a:highlight>
              </a:rPr>
              <a:t>COMMIT the current transaction, ROLLBACK the current transaction, and toggle autocommit mode (left to right) respectively.</a:t>
            </a:r>
          </a:p>
        </p:txBody>
      </p:sp>
      <p:cxnSp>
        <p:nvCxnSpPr>
          <p:cNvPr id="50" name="Straight Connector 49">
            <a:extLst>
              <a:ext uri="{FF2B5EF4-FFF2-40B4-BE49-F238E27FC236}">
                <a16:creationId xmlns:a16="http://schemas.microsoft.com/office/drawing/2014/main" id="{15F19581-04CF-BF46-94DB-2B7418837805}"/>
              </a:ext>
            </a:extLst>
          </p:cNvPr>
          <p:cNvCxnSpPr>
            <a:stCxn id="28" idx="0"/>
          </p:cNvCxnSpPr>
          <p:nvPr/>
        </p:nvCxnSpPr>
        <p:spPr>
          <a:xfrm flipV="1">
            <a:off x="1419678" y="2149290"/>
            <a:ext cx="2181482" cy="2531641"/>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3C0C450E-2ACE-7343-BF99-24A99D375239}"/>
              </a:ext>
            </a:extLst>
          </p:cNvPr>
          <p:cNvCxnSpPr>
            <a:cxnSpLocks/>
            <a:stCxn id="54" idx="2"/>
          </p:cNvCxnSpPr>
          <p:nvPr/>
        </p:nvCxnSpPr>
        <p:spPr>
          <a:xfrm>
            <a:off x="5873769" y="2115181"/>
            <a:ext cx="0" cy="871087"/>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3AC90EFB-EDA1-0444-817B-B7D9DCF6E18F}"/>
              </a:ext>
            </a:extLst>
          </p:cNvPr>
          <p:cNvCxnSpPr>
            <a:cxnSpLocks/>
          </p:cNvCxnSpPr>
          <p:nvPr/>
        </p:nvCxnSpPr>
        <p:spPr>
          <a:xfrm flipV="1">
            <a:off x="3753927" y="3248526"/>
            <a:ext cx="619290" cy="70260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A11122BF-2A7E-A646-BADE-9F03E4C30E0C}"/>
              </a:ext>
            </a:extLst>
          </p:cNvPr>
          <p:cNvCxnSpPr>
            <a:cxnSpLocks/>
          </p:cNvCxnSpPr>
          <p:nvPr/>
        </p:nvCxnSpPr>
        <p:spPr>
          <a:xfrm>
            <a:off x="5873769" y="2284458"/>
            <a:ext cx="415713" cy="70181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C7FCD49C-6F0C-8E49-9AD8-210D2EFA2CBA}"/>
              </a:ext>
            </a:extLst>
          </p:cNvPr>
          <p:cNvCxnSpPr>
            <a:cxnSpLocks/>
          </p:cNvCxnSpPr>
          <p:nvPr/>
        </p:nvCxnSpPr>
        <p:spPr>
          <a:xfrm flipH="1">
            <a:off x="5502303" y="2284458"/>
            <a:ext cx="371466" cy="70181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72506CD0-4289-2A4E-9EA1-220ABEDB58C0}"/>
              </a:ext>
            </a:extLst>
          </p:cNvPr>
          <p:cNvSpPr txBox="1"/>
          <p:nvPr/>
        </p:nvSpPr>
        <p:spPr>
          <a:xfrm>
            <a:off x="6113932" y="3714858"/>
            <a:ext cx="2199093" cy="2800767"/>
          </a:xfrm>
          <a:prstGeom prst="rect">
            <a:avLst/>
          </a:prstGeom>
          <a:solidFill>
            <a:schemeClr val="accent2">
              <a:lumMod val="60000"/>
              <a:lumOff val="40000"/>
            </a:schemeClr>
          </a:solidFill>
        </p:spPr>
        <p:txBody>
          <a:bodyPr wrap="square" rtlCol="0">
            <a:spAutoFit/>
          </a:bodyPr>
          <a:lstStyle/>
          <a:p>
            <a:r>
              <a:rPr lang="en-US" sz="1100" b="1" dirty="0"/>
              <a:t>A COMMIT means that the changes made in the current transaction are made permanent and become visible to other sessions. A ROLLBACK statement, on the other hand, cancels all modifications made by the current transaction.</a:t>
            </a:r>
          </a:p>
          <a:p>
            <a:endParaRPr lang="en-US" sz="1100" b="1" dirty="0"/>
          </a:p>
          <a:p>
            <a:r>
              <a:rPr lang="en-US" sz="1100" b="1" dirty="0"/>
              <a:t>By default, MySQL starts the session for each new connection with autocommit enabled, so MySQL does a COMMIT after each SQL statement if that statement did not return an error.</a:t>
            </a:r>
            <a:endParaRPr lang="en-US" sz="1100" b="1" dirty="0">
              <a:highlight>
                <a:srgbClr val="FF0000"/>
              </a:highlight>
            </a:endParaRPr>
          </a:p>
        </p:txBody>
      </p:sp>
      <p:cxnSp>
        <p:nvCxnSpPr>
          <p:cNvPr id="74" name="Straight Connector 73">
            <a:extLst>
              <a:ext uri="{FF2B5EF4-FFF2-40B4-BE49-F238E27FC236}">
                <a16:creationId xmlns:a16="http://schemas.microsoft.com/office/drawing/2014/main" id="{5920BEB0-C101-CD47-A08E-E1D506EF2E2B}"/>
              </a:ext>
            </a:extLst>
          </p:cNvPr>
          <p:cNvCxnSpPr>
            <a:cxnSpLocks/>
            <a:stCxn id="54" idx="2"/>
            <a:endCxn id="73" idx="1"/>
          </p:cNvCxnSpPr>
          <p:nvPr/>
        </p:nvCxnSpPr>
        <p:spPr>
          <a:xfrm>
            <a:off x="5873769" y="2115181"/>
            <a:ext cx="240163" cy="3000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Straight Arrow Connector 77">
            <a:extLst>
              <a:ext uri="{FF2B5EF4-FFF2-40B4-BE49-F238E27FC236}">
                <a16:creationId xmlns:a16="http://schemas.microsoft.com/office/drawing/2014/main" id="{1959D25D-EAA9-DF4A-B69A-72C7F39053F7}"/>
              </a:ext>
            </a:extLst>
          </p:cNvPr>
          <p:cNvCxnSpPr>
            <a:cxnSpLocks/>
          </p:cNvCxnSpPr>
          <p:nvPr/>
        </p:nvCxnSpPr>
        <p:spPr>
          <a:xfrm>
            <a:off x="7965961" y="2258641"/>
            <a:ext cx="0" cy="727627"/>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0" name="TextBox 79">
            <a:extLst>
              <a:ext uri="{FF2B5EF4-FFF2-40B4-BE49-F238E27FC236}">
                <a16:creationId xmlns:a16="http://schemas.microsoft.com/office/drawing/2014/main" id="{17C72695-4148-AE4F-9EAB-0E297B31F12D}"/>
              </a:ext>
            </a:extLst>
          </p:cNvPr>
          <p:cNvSpPr txBox="1"/>
          <p:nvPr/>
        </p:nvSpPr>
        <p:spPr>
          <a:xfrm>
            <a:off x="9192625" y="3714858"/>
            <a:ext cx="1051693" cy="1107996"/>
          </a:xfrm>
          <a:prstGeom prst="rect">
            <a:avLst/>
          </a:prstGeom>
          <a:solidFill>
            <a:srgbClr val="FF0000"/>
          </a:solidFill>
        </p:spPr>
        <p:txBody>
          <a:bodyPr wrap="square" rtlCol="0">
            <a:spAutoFit/>
          </a:bodyPr>
          <a:lstStyle/>
          <a:p>
            <a:r>
              <a:rPr lang="en-US" sz="1100" b="1" dirty="0">
                <a:highlight>
                  <a:srgbClr val="FF0000"/>
                </a:highlight>
              </a:rPr>
              <a:t>Save the current statement or selection to the snippet list.</a:t>
            </a:r>
          </a:p>
        </p:txBody>
      </p:sp>
      <p:cxnSp>
        <p:nvCxnSpPr>
          <p:cNvPr id="81" name="Straight Arrow Connector 80">
            <a:extLst>
              <a:ext uri="{FF2B5EF4-FFF2-40B4-BE49-F238E27FC236}">
                <a16:creationId xmlns:a16="http://schemas.microsoft.com/office/drawing/2014/main" id="{8CD9947A-B8CC-194C-9926-E23F9FE400C7}"/>
              </a:ext>
            </a:extLst>
          </p:cNvPr>
          <p:cNvCxnSpPr>
            <a:cxnSpLocks/>
            <a:stCxn id="80" idx="0"/>
          </p:cNvCxnSpPr>
          <p:nvPr/>
        </p:nvCxnSpPr>
        <p:spPr>
          <a:xfrm flipV="1">
            <a:off x="9718472" y="3193628"/>
            <a:ext cx="0" cy="52123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a:extLst>
              <a:ext uri="{FF2B5EF4-FFF2-40B4-BE49-F238E27FC236}">
                <a16:creationId xmlns:a16="http://schemas.microsoft.com/office/drawing/2014/main" id="{D0806776-B971-124E-A12E-E72FA76B6124}"/>
              </a:ext>
            </a:extLst>
          </p:cNvPr>
          <p:cNvSpPr txBox="1"/>
          <p:nvPr/>
        </p:nvSpPr>
        <p:spPr>
          <a:xfrm>
            <a:off x="9650366" y="1184470"/>
            <a:ext cx="1982106" cy="1277273"/>
          </a:xfrm>
          <a:prstGeom prst="rect">
            <a:avLst/>
          </a:prstGeom>
          <a:solidFill>
            <a:srgbClr val="FF0000"/>
          </a:solidFill>
        </p:spPr>
        <p:txBody>
          <a:bodyPr wrap="square" rtlCol="0">
            <a:spAutoFit/>
          </a:bodyPr>
          <a:lstStyle/>
          <a:p>
            <a:r>
              <a:rPr lang="en-US" sz="1100" b="1" dirty="0">
                <a:highlight>
                  <a:srgbClr val="FF0000"/>
                </a:highlight>
              </a:rPr>
              <a:t>Beautify/format the SQL script, show the Find panel for the SQL editor, toggle the display of invisible characters (spaces, tabs), toggle wrapping for long lines (left to right) respectively.</a:t>
            </a:r>
          </a:p>
        </p:txBody>
      </p:sp>
      <p:cxnSp>
        <p:nvCxnSpPr>
          <p:cNvPr id="86" name="Straight Arrow Connector 85">
            <a:extLst>
              <a:ext uri="{FF2B5EF4-FFF2-40B4-BE49-F238E27FC236}">
                <a16:creationId xmlns:a16="http://schemas.microsoft.com/office/drawing/2014/main" id="{31FDC45A-B8C4-764B-B5BF-8A5ADD3A1C9D}"/>
              </a:ext>
            </a:extLst>
          </p:cNvPr>
          <p:cNvCxnSpPr>
            <a:cxnSpLocks/>
          </p:cNvCxnSpPr>
          <p:nvPr/>
        </p:nvCxnSpPr>
        <p:spPr>
          <a:xfrm>
            <a:off x="10641419" y="2453736"/>
            <a:ext cx="0" cy="574599"/>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E260E47-8846-5F43-AA8A-5EFD6A3830B9}"/>
              </a:ext>
            </a:extLst>
          </p:cNvPr>
          <p:cNvCxnSpPr>
            <a:cxnSpLocks/>
          </p:cNvCxnSpPr>
          <p:nvPr/>
        </p:nvCxnSpPr>
        <p:spPr>
          <a:xfrm>
            <a:off x="10641419" y="2453736"/>
            <a:ext cx="395748" cy="54375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9F0B7AE7-3D21-4F48-AD3B-CCEF9CFA692A}"/>
              </a:ext>
            </a:extLst>
          </p:cNvPr>
          <p:cNvCxnSpPr>
            <a:cxnSpLocks/>
          </p:cNvCxnSpPr>
          <p:nvPr/>
        </p:nvCxnSpPr>
        <p:spPr>
          <a:xfrm flipH="1">
            <a:off x="10351911" y="2453736"/>
            <a:ext cx="289508" cy="574599"/>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C561CA38-D2B7-054F-A477-DC1A896E1168}"/>
              </a:ext>
            </a:extLst>
          </p:cNvPr>
          <p:cNvCxnSpPr>
            <a:cxnSpLocks/>
          </p:cNvCxnSpPr>
          <p:nvPr/>
        </p:nvCxnSpPr>
        <p:spPr>
          <a:xfrm>
            <a:off x="10641419" y="2453736"/>
            <a:ext cx="791497" cy="53593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223615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4C10347-B6DD-7648-9D88-D5B537B8A7F5}"/>
              </a:ext>
            </a:extLst>
          </p:cNvPr>
          <p:cNvPicPr>
            <a:picLocks noChangeAspect="1"/>
          </p:cNvPicPr>
          <p:nvPr/>
        </p:nvPicPr>
        <p:blipFill>
          <a:blip r:embed="rId2"/>
          <a:stretch>
            <a:fillRect/>
          </a:stretch>
        </p:blipFill>
        <p:spPr>
          <a:xfrm>
            <a:off x="5613565" y="2466109"/>
            <a:ext cx="964870" cy="675409"/>
          </a:xfrm>
          <a:prstGeom prst="rect">
            <a:avLst/>
          </a:prstGeom>
        </p:spPr>
      </p:pic>
      <p:sp>
        <p:nvSpPr>
          <p:cNvPr id="48" name="TextBox 47">
            <a:extLst>
              <a:ext uri="{FF2B5EF4-FFF2-40B4-BE49-F238E27FC236}">
                <a16:creationId xmlns:a16="http://schemas.microsoft.com/office/drawing/2014/main" id="{48F3E2D7-D14A-9744-8A9F-D06963FA0A18}"/>
              </a:ext>
            </a:extLst>
          </p:cNvPr>
          <p:cNvSpPr txBox="1"/>
          <p:nvPr/>
        </p:nvSpPr>
        <p:spPr>
          <a:xfrm>
            <a:off x="4239491" y="3817901"/>
            <a:ext cx="1162637" cy="769441"/>
          </a:xfrm>
          <a:prstGeom prst="rect">
            <a:avLst/>
          </a:prstGeom>
          <a:solidFill>
            <a:srgbClr val="FF0000"/>
          </a:solidFill>
        </p:spPr>
        <p:txBody>
          <a:bodyPr wrap="square" rtlCol="0">
            <a:spAutoFit/>
          </a:bodyPr>
          <a:lstStyle/>
          <a:p>
            <a:r>
              <a:rPr lang="en-US" sz="1100" b="1" dirty="0">
                <a:highlight>
                  <a:srgbClr val="FF0000"/>
                </a:highlight>
              </a:rPr>
              <a:t>Pulls up information about this table (or schema.)</a:t>
            </a:r>
          </a:p>
        </p:txBody>
      </p:sp>
      <p:cxnSp>
        <p:nvCxnSpPr>
          <p:cNvPr id="51" name="Straight Arrow Connector 50">
            <a:extLst>
              <a:ext uri="{FF2B5EF4-FFF2-40B4-BE49-F238E27FC236}">
                <a16:creationId xmlns:a16="http://schemas.microsoft.com/office/drawing/2014/main" id="{6D19A0D3-EDAA-DF4E-B012-3595A7010F08}"/>
              </a:ext>
            </a:extLst>
          </p:cNvPr>
          <p:cNvCxnSpPr>
            <a:cxnSpLocks/>
            <a:stCxn id="48" idx="0"/>
          </p:cNvCxnSpPr>
          <p:nvPr/>
        </p:nvCxnSpPr>
        <p:spPr>
          <a:xfrm flipV="1">
            <a:off x="4820810" y="2903890"/>
            <a:ext cx="1029596" cy="91401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BC3747EA-3892-2046-B352-33CA1FC1E209}"/>
              </a:ext>
            </a:extLst>
          </p:cNvPr>
          <p:cNvCxnSpPr>
            <a:cxnSpLocks/>
            <a:stCxn id="38" idx="0"/>
          </p:cNvCxnSpPr>
          <p:nvPr/>
        </p:nvCxnSpPr>
        <p:spPr>
          <a:xfrm flipV="1">
            <a:off x="6151431" y="2903890"/>
            <a:ext cx="0" cy="91401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0FCA43E2-16B8-8044-A713-C2F3F7ED6EF0}"/>
              </a:ext>
            </a:extLst>
          </p:cNvPr>
          <p:cNvSpPr txBox="1"/>
          <p:nvPr/>
        </p:nvSpPr>
        <p:spPr>
          <a:xfrm>
            <a:off x="5570112" y="3817901"/>
            <a:ext cx="1162637" cy="769441"/>
          </a:xfrm>
          <a:prstGeom prst="rect">
            <a:avLst/>
          </a:prstGeom>
          <a:solidFill>
            <a:srgbClr val="FF0000"/>
          </a:solidFill>
        </p:spPr>
        <p:txBody>
          <a:bodyPr wrap="square" rtlCol="0">
            <a:spAutoFit/>
          </a:bodyPr>
          <a:lstStyle/>
          <a:p>
            <a:r>
              <a:rPr lang="en-US" sz="1100" b="1" dirty="0">
                <a:highlight>
                  <a:srgbClr val="FF0000"/>
                </a:highlight>
              </a:rPr>
              <a:t>Pulls up a quick editing tab for this table (or schema.)</a:t>
            </a:r>
          </a:p>
        </p:txBody>
      </p:sp>
      <p:sp>
        <p:nvSpPr>
          <p:cNvPr id="45" name="TextBox 44">
            <a:extLst>
              <a:ext uri="{FF2B5EF4-FFF2-40B4-BE49-F238E27FC236}">
                <a16:creationId xmlns:a16="http://schemas.microsoft.com/office/drawing/2014/main" id="{B653EE35-C6D7-BD43-ACBF-5C1D177FC6BE}"/>
              </a:ext>
            </a:extLst>
          </p:cNvPr>
          <p:cNvSpPr txBox="1"/>
          <p:nvPr/>
        </p:nvSpPr>
        <p:spPr>
          <a:xfrm>
            <a:off x="6900733" y="3817900"/>
            <a:ext cx="1162637" cy="938719"/>
          </a:xfrm>
          <a:prstGeom prst="rect">
            <a:avLst/>
          </a:prstGeom>
          <a:solidFill>
            <a:srgbClr val="FF0000"/>
          </a:solidFill>
        </p:spPr>
        <p:txBody>
          <a:bodyPr wrap="square" rtlCol="0">
            <a:spAutoFit/>
          </a:bodyPr>
          <a:lstStyle/>
          <a:p>
            <a:r>
              <a:rPr lang="en-US" sz="1100" b="1" dirty="0">
                <a:highlight>
                  <a:srgbClr val="FF0000"/>
                </a:highlight>
              </a:rPr>
              <a:t>For tables only; runs a quick SELECT * FROM on this table.</a:t>
            </a:r>
          </a:p>
        </p:txBody>
      </p:sp>
      <p:cxnSp>
        <p:nvCxnSpPr>
          <p:cNvPr id="46" name="Straight Arrow Connector 45">
            <a:extLst>
              <a:ext uri="{FF2B5EF4-FFF2-40B4-BE49-F238E27FC236}">
                <a16:creationId xmlns:a16="http://schemas.microsoft.com/office/drawing/2014/main" id="{510510B1-CED9-3440-B4CC-25614F320EE3}"/>
              </a:ext>
            </a:extLst>
          </p:cNvPr>
          <p:cNvCxnSpPr>
            <a:cxnSpLocks/>
          </p:cNvCxnSpPr>
          <p:nvPr/>
        </p:nvCxnSpPr>
        <p:spPr>
          <a:xfrm flipH="1" flipV="1">
            <a:off x="6384202" y="2903888"/>
            <a:ext cx="1095162" cy="91401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12650E34-8E20-184E-AF6E-F86315E07E80}"/>
              </a:ext>
            </a:extLst>
          </p:cNvPr>
          <p:cNvSpPr txBox="1"/>
          <p:nvPr/>
        </p:nvSpPr>
        <p:spPr>
          <a:xfrm>
            <a:off x="3890006" y="884506"/>
            <a:ext cx="2205994" cy="1200329"/>
          </a:xfrm>
          <a:prstGeom prst="rect">
            <a:avLst/>
          </a:prstGeom>
          <a:noFill/>
        </p:spPr>
        <p:txBody>
          <a:bodyPr wrap="square" rtlCol="0">
            <a:spAutoFit/>
          </a:bodyPr>
          <a:lstStyle/>
          <a:p>
            <a:r>
              <a:rPr lang="en-US" i="1" dirty="0"/>
              <a:t>(As seen when hovering over a schema or table in the navigation panel...) </a:t>
            </a:r>
          </a:p>
        </p:txBody>
      </p:sp>
    </p:spTree>
    <p:extLst>
      <p:ext uri="{BB962C8B-B14F-4D97-AF65-F5344CB8AC3E}">
        <p14:creationId xmlns:p14="http://schemas.microsoft.com/office/powerpoint/2010/main" val="343349943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ontent Placeholder 2">
            <a:extLst>
              <a:ext uri="{FF2B5EF4-FFF2-40B4-BE49-F238E27FC236}">
                <a16:creationId xmlns:a16="http://schemas.microsoft.com/office/drawing/2014/main" id="{E142C76E-DCF8-6A40-9F77-77A0D4C08C16}"/>
              </a:ext>
            </a:extLst>
          </p:cNvPr>
          <p:cNvSpPr txBox="1">
            <a:spLocks/>
          </p:cNvSpPr>
          <p:nvPr/>
        </p:nvSpPr>
        <p:spPr>
          <a:xfrm>
            <a:off x="-7913" y="2902311"/>
            <a:ext cx="3506875" cy="104423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Create your first database!  You might have to hit the refresh button to see changes in your navigation panel after you execute.</a:t>
            </a:r>
          </a:p>
          <a:p>
            <a:pPr lvl="1" fontAlgn="base"/>
            <a:endParaRPr lang="en-US" sz="1600" dirty="0">
              <a:solidFill>
                <a:srgbClr val="FFFFFF"/>
              </a:solidFill>
            </a:endParaRPr>
          </a:p>
        </p:txBody>
      </p:sp>
      <p:sp>
        <p:nvSpPr>
          <p:cNvPr id="41" name="Rectangle 40">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Graphical user interface, text, application&#10;&#10;Description automatically generated">
            <a:extLst>
              <a:ext uri="{FF2B5EF4-FFF2-40B4-BE49-F238E27FC236}">
                <a16:creationId xmlns:a16="http://schemas.microsoft.com/office/drawing/2014/main" id="{64B111EB-555D-F64D-B940-6D75F933D4DF}"/>
              </a:ext>
            </a:extLst>
          </p:cNvPr>
          <p:cNvPicPr>
            <a:picLocks noChangeAspect="1"/>
          </p:cNvPicPr>
          <p:nvPr/>
        </p:nvPicPr>
        <p:blipFill>
          <a:blip r:embed="rId2"/>
          <a:stretch>
            <a:fillRect/>
          </a:stretch>
        </p:blipFill>
        <p:spPr>
          <a:xfrm>
            <a:off x="3697421" y="835527"/>
            <a:ext cx="7998596" cy="5177798"/>
          </a:xfrm>
          <a:prstGeom prst="rect">
            <a:avLst/>
          </a:prstGeom>
        </p:spPr>
      </p:pic>
      <p:sp>
        <p:nvSpPr>
          <p:cNvPr id="16" name="Donut 15">
            <a:extLst>
              <a:ext uri="{FF2B5EF4-FFF2-40B4-BE49-F238E27FC236}">
                <a16:creationId xmlns:a16="http://schemas.microsoft.com/office/drawing/2014/main" id="{02422595-4524-1047-BE9C-AB3D5BE8618A}"/>
              </a:ext>
            </a:extLst>
          </p:cNvPr>
          <p:cNvSpPr/>
          <p:nvPr/>
        </p:nvSpPr>
        <p:spPr>
          <a:xfrm>
            <a:off x="5734259" y="1389789"/>
            <a:ext cx="371789" cy="368671"/>
          </a:xfrm>
          <a:prstGeom prst="donut">
            <a:avLst>
              <a:gd name="adj" fmla="val 18684"/>
            </a:avLst>
          </a:prstGeom>
          <a:solidFill>
            <a:schemeClr val="accent1">
              <a:alpha val="6380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Donut 17">
            <a:extLst>
              <a:ext uri="{FF2B5EF4-FFF2-40B4-BE49-F238E27FC236}">
                <a16:creationId xmlns:a16="http://schemas.microsoft.com/office/drawing/2014/main" id="{7CBFF6E9-5248-8340-AF7E-303385A3C433}"/>
              </a:ext>
            </a:extLst>
          </p:cNvPr>
          <p:cNvSpPr/>
          <p:nvPr/>
        </p:nvSpPr>
        <p:spPr>
          <a:xfrm>
            <a:off x="4992359" y="1339548"/>
            <a:ext cx="371789" cy="368671"/>
          </a:xfrm>
          <a:prstGeom prst="donut">
            <a:avLst>
              <a:gd name="adj" fmla="val 18684"/>
            </a:avLst>
          </a:prstGeom>
          <a:solidFill>
            <a:schemeClr val="accent1">
              <a:alpha val="6380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61281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2902311"/>
            <a:ext cx="3506875" cy="1044231"/>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We need to make sure we set our active schema before we do any work on it. </a:t>
            </a:r>
          </a:p>
          <a:p>
            <a:pPr fontAlgn="base">
              <a:buClr>
                <a:schemeClr val="bg1"/>
              </a:buClr>
            </a:pPr>
            <a:r>
              <a:rPr lang="en-US" sz="1600" dirty="0">
                <a:solidFill>
                  <a:srgbClr val="FFFFFF"/>
                </a:solidFill>
              </a:rPr>
              <a:t>Let’s create a basic Customers table!</a:t>
            </a:r>
          </a:p>
        </p:txBody>
      </p:sp>
      <p:pic>
        <p:nvPicPr>
          <p:cNvPr id="5" name="Picture 4" descr="Graphical user interface, text, application&#10;&#10;Description automatically generated">
            <a:extLst>
              <a:ext uri="{FF2B5EF4-FFF2-40B4-BE49-F238E27FC236}">
                <a16:creationId xmlns:a16="http://schemas.microsoft.com/office/drawing/2014/main" id="{3261AE3A-B180-134C-BC4E-69FA6AC46E87}"/>
              </a:ext>
            </a:extLst>
          </p:cNvPr>
          <p:cNvPicPr>
            <a:picLocks noChangeAspect="1"/>
          </p:cNvPicPr>
          <p:nvPr/>
        </p:nvPicPr>
        <p:blipFill>
          <a:blip r:embed="rId2"/>
          <a:stretch>
            <a:fillRect/>
          </a:stretch>
        </p:blipFill>
        <p:spPr>
          <a:xfrm>
            <a:off x="5657107" y="3308604"/>
            <a:ext cx="2768600" cy="2781300"/>
          </a:xfrm>
          <a:prstGeom prst="rect">
            <a:avLst/>
          </a:prstGeom>
        </p:spPr>
      </p:pic>
      <p:pic>
        <p:nvPicPr>
          <p:cNvPr id="9" name="Picture 8" descr="Table&#10;&#10;Description automatically generated with low confidence">
            <a:extLst>
              <a:ext uri="{FF2B5EF4-FFF2-40B4-BE49-F238E27FC236}">
                <a16:creationId xmlns:a16="http://schemas.microsoft.com/office/drawing/2014/main" id="{871D7C65-1892-884A-B3D2-938AB37C6FF4}"/>
              </a:ext>
            </a:extLst>
          </p:cNvPr>
          <p:cNvPicPr>
            <a:picLocks noChangeAspect="1"/>
          </p:cNvPicPr>
          <p:nvPr/>
        </p:nvPicPr>
        <p:blipFill>
          <a:blip r:embed="rId3"/>
          <a:stretch>
            <a:fillRect/>
          </a:stretch>
        </p:blipFill>
        <p:spPr>
          <a:xfrm>
            <a:off x="5022018" y="397002"/>
            <a:ext cx="4787900" cy="2514600"/>
          </a:xfrm>
          <a:prstGeom prst="rect">
            <a:avLst/>
          </a:prstGeom>
        </p:spPr>
      </p:pic>
    </p:spTree>
    <p:extLst>
      <p:ext uri="{BB962C8B-B14F-4D97-AF65-F5344CB8AC3E}">
        <p14:creationId xmlns:p14="http://schemas.microsoft.com/office/powerpoint/2010/main" val="1111143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Now we’ll create an Emails table!</a:t>
            </a:r>
          </a:p>
        </p:txBody>
      </p:sp>
      <p:pic>
        <p:nvPicPr>
          <p:cNvPr id="3" name="Picture 2" descr="Text&#10;&#10;Description automatically generated">
            <a:extLst>
              <a:ext uri="{FF2B5EF4-FFF2-40B4-BE49-F238E27FC236}">
                <a16:creationId xmlns:a16="http://schemas.microsoft.com/office/drawing/2014/main" id="{3231C1E6-4A66-9C40-8B5A-FE7F26BAA0E8}"/>
              </a:ext>
            </a:extLst>
          </p:cNvPr>
          <p:cNvPicPr>
            <a:picLocks noChangeAspect="1"/>
          </p:cNvPicPr>
          <p:nvPr/>
        </p:nvPicPr>
        <p:blipFill>
          <a:blip r:embed="rId2"/>
          <a:stretch>
            <a:fillRect/>
          </a:stretch>
        </p:blipFill>
        <p:spPr>
          <a:xfrm>
            <a:off x="5028045" y="2387600"/>
            <a:ext cx="4851400" cy="1625600"/>
          </a:xfrm>
          <a:prstGeom prst="rect">
            <a:avLst/>
          </a:prstGeom>
        </p:spPr>
      </p:pic>
    </p:spTree>
    <p:extLst>
      <p:ext uri="{BB962C8B-B14F-4D97-AF65-F5344CB8AC3E}">
        <p14:creationId xmlns:p14="http://schemas.microsoft.com/office/powerpoint/2010/main" val="280794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Next, we’ll add this column to the Customers table.</a:t>
            </a:r>
          </a:p>
        </p:txBody>
      </p:sp>
      <p:pic>
        <p:nvPicPr>
          <p:cNvPr id="8" name="Picture 7">
            <a:extLst>
              <a:ext uri="{FF2B5EF4-FFF2-40B4-BE49-F238E27FC236}">
                <a16:creationId xmlns:a16="http://schemas.microsoft.com/office/drawing/2014/main" id="{379BA75B-CAC4-3342-B364-53A7A0CE10F1}"/>
              </a:ext>
            </a:extLst>
          </p:cNvPr>
          <p:cNvPicPr>
            <a:picLocks noChangeAspect="1"/>
          </p:cNvPicPr>
          <p:nvPr/>
        </p:nvPicPr>
        <p:blipFill rotWithShape="1">
          <a:blip r:embed="rId2"/>
          <a:srcRect l="-1829" t="16529" r="1829" b="-16529"/>
          <a:stretch/>
        </p:blipFill>
        <p:spPr>
          <a:xfrm>
            <a:off x="4807273" y="3154371"/>
            <a:ext cx="5346700" cy="419100"/>
          </a:xfrm>
          <a:prstGeom prst="rect">
            <a:avLst/>
          </a:prstGeom>
        </p:spPr>
      </p:pic>
    </p:spTree>
    <p:extLst>
      <p:ext uri="{BB962C8B-B14F-4D97-AF65-F5344CB8AC3E}">
        <p14:creationId xmlns:p14="http://schemas.microsoft.com/office/powerpoint/2010/main" val="354425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Now, we use the newest Customers column to make a foreign key to the Emails table. </a:t>
            </a:r>
          </a:p>
        </p:txBody>
      </p:sp>
      <p:pic>
        <p:nvPicPr>
          <p:cNvPr id="5" name="Picture 4">
            <a:extLst>
              <a:ext uri="{FF2B5EF4-FFF2-40B4-BE49-F238E27FC236}">
                <a16:creationId xmlns:a16="http://schemas.microsoft.com/office/drawing/2014/main" id="{305DBE19-A7C6-7D48-969E-8C4DF869CBCA}"/>
              </a:ext>
            </a:extLst>
          </p:cNvPr>
          <p:cNvPicPr>
            <a:picLocks noChangeAspect="1"/>
          </p:cNvPicPr>
          <p:nvPr/>
        </p:nvPicPr>
        <p:blipFill>
          <a:blip r:embed="rId2"/>
          <a:stretch>
            <a:fillRect/>
          </a:stretch>
        </p:blipFill>
        <p:spPr>
          <a:xfrm>
            <a:off x="4073236" y="3001971"/>
            <a:ext cx="6705600" cy="571500"/>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97E601AA-66B3-FD48-B738-EDD505E49E3E}"/>
              </a:ext>
            </a:extLst>
          </p:cNvPr>
          <p:cNvPicPr>
            <a:picLocks noChangeAspect="1"/>
          </p:cNvPicPr>
          <p:nvPr/>
        </p:nvPicPr>
        <p:blipFill>
          <a:blip r:embed="rId3"/>
          <a:stretch>
            <a:fillRect/>
          </a:stretch>
        </p:blipFill>
        <p:spPr>
          <a:xfrm>
            <a:off x="5395191" y="573886"/>
            <a:ext cx="3479800" cy="185420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506045EB-EFE9-7B4D-82A2-0EE68DDE0CD5}"/>
              </a:ext>
            </a:extLst>
          </p:cNvPr>
          <p:cNvPicPr>
            <a:picLocks noChangeAspect="1"/>
          </p:cNvPicPr>
          <p:nvPr/>
        </p:nvPicPr>
        <p:blipFill>
          <a:blip r:embed="rId4"/>
          <a:stretch>
            <a:fillRect/>
          </a:stretch>
        </p:blipFill>
        <p:spPr>
          <a:xfrm>
            <a:off x="4614602" y="4147356"/>
            <a:ext cx="5816600" cy="1828800"/>
          </a:xfrm>
          <a:prstGeom prst="rect">
            <a:avLst/>
          </a:prstGeom>
        </p:spPr>
      </p:pic>
    </p:spTree>
    <p:extLst>
      <p:ext uri="{BB962C8B-B14F-4D97-AF65-F5344CB8AC3E}">
        <p14:creationId xmlns:p14="http://schemas.microsoft.com/office/powerpoint/2010/main" val="126364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Next, we use the newest Customers column to make a foreign key to the Emails table. </a:t>
            </a:r>
          </a:p>
        </p:txBody>
      </p:sp>
      <p:pic>
        <p:nvPicPr>
          <p:cNvPr id="5" name="Picture 4">
            <a:extLst>
              <a:ext uri="{FF2B5EF4-FFF2-40B4-BE49-F238E27FC236}">
                <a16:creationId xmlns:a16="http://schemas.microsoft.com/office/drawing/2014/main" id="{305DBE19-A7C6-7D48-969E-8C4DF869CBCA}"/>
              </a:ext>
            </a:extLst>
          </p:cNvPr>
          <p:cNvPicPr>
            <a:picLocks noChangeAspect="1"/>
          </p:cNvPicPr>
          <p:nvPr/>
        </p:nvPicPr>
        <p:blipFill>
          <a:blip r:embed="rId2"/>
          <a:stretch>
            <a:fillRect/>
          </a:stretch>
        </p:blipFill>
        <p:spPr>
          <a:xfrm>
            <a:off x="4073236" y="3001971"/>
            <a:ext cx="6705600" cy="571500"/>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97E601AA-66B3-FD48-B738-EDD505E49E3E}"/>
              </a:ext>
            </a:extLst>
          </p:cNvPr>
          <p:cNvPicPr>
            <a:picLocks noChangeAspect="1"/>
          </p:cNvPicPr>
          <p:nvPr/>
        </p:nvPicPr>
        <p:blipFill>
          <a:blip r:embed="rId3"/>
          <a:stretch>
            <a:fillRect/>
          </a:stretch>
        </p:blipFill>
        <p:spPr>
          <a:xfrm>
            <a:off x="5395191" y="573886"/>
            <a:ext cx="3479800" cy="185420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506045EB-EFE9-7B4D-82A2-0EE68DDE0CD5}"/>
              </a:ext>
            </a:extLst>
          </p:cNvPr>
          <p:cNvPicPr>
            <a:picLocks noChangeAspect="1"/>
          </p:cNvPicPr>
          <p:nvPr/>
        </p:nvPicPr>
        <p:blipFill>
          <a:blip r:embed="rId4"/>
          <a:stretch>
            <a:fillRect/>
          </a:stretch>
        </p:blipFill>
        <p:spPr>
          <a:xfrm>
            <a:off x="4614602" y="4147356"/>
            <a:ext cx="5816600" cy="1828800"/>
          </a:xfrm>
          <a:prstGeom prst="rect">
            <a:avLst/>
          </a:prstGeom>
        </p:spPr>
      </p:pic>
    </p:spTree>
    <p:extLst>
      <p:ext uri="{BB962C8B-B14F-4D97-AF65-F5344CB8AC3E}">
        <p14:creationId xmlns:p14="http://schemas.microsoft.com/office/powerpoint/2010/main" val="304405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252919" y="1123837"/>
            <a:ext cx="2947482" cy="4601183"/>
          </a:xfrm>
        </p:spPr>
        <p:txBody>
          <a:bodyPr>
            <a:normAutofit/>
          </a:bodyPr>
          <a:lstStyle/>
          <a:p>
            <a:r>
              <a:rPr lang="en-US" dirty="0"/>
              <a:t>What is a Database? </a:t>
            </a:r>
          </a:p>
        </p:txBody>
      </p:sp>
      <p:pic>
        <p:nvPicPr>
          <p:cNvPr id="6" name="Online Media 5" descr="What is a database in under 4 minutes">
            <a:hlinkClick r:id="" action="ppaction://media"/>
            <a:extLst>
              <a:ext uri="{FF2B5EF4-FFF2-40B4-BE49-F238E27FC236}">
                <a16:creationId xmlns:a16="http://schemas.microsoft.com/office/drawing/2014/main" id="{08DF76F3-1E02-CE43-BEE6-BD4158FD4AD2}"/>
              </a:ext>
            </a:extLst>
          </p:cNvPr>
          <p:cNvPicPr>
            <a:picLocks noRot="1" noChangeAspect="1"/>
          </p:cNvPicPr>
          <p:nvPr>
            <a:videoFile r:link="rId1"/>
          </p:nvPr>
        </p:nvPicPr>
        <p:blipFill>
          <a:blip r:embed="rId3"/>
          <a:stretch>
            <a:fillRect/>
          </a:stretch>
        </p:blipFill>
        <p:spPr>
          <a:xfrm>
            <a:off x="4159232" y="1518292"/>
            <a:ext cx="6763569" cy="3821416"/>
          </a:xfrm>
          <a:prstGeom prst="rect">
            <a:avLst/>
          </a:prstGeom>
        </p:spPr>
      </p:pic>
    </p:spTree>
    <p:extLst>
      <p:ext uri="{BB962C8B-B14F-4D97-AF65-F5344CB8AC3E}">
        <p14:creationId xmlns:p14="http://schemas.microsoft.com/office/powerpoint/2010/main" val="19514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Let’s add a row to the Emails table!</a:t>
            </a:r>
          </a:p>
        </p:txBody>
      </p:sp>
      <p:pic>
        <p:nvPicPr>
          <p:cNvPr id="6" name="Picture 5">
            <a:extLst>
              <a:ext uri="{FF2B5EF4-FFF2-40B4-BE49-F238E27FC236}">
                <a16:creationId xmlns:a16="http://schemas.microsoft.com/office/drawing/2014/main" id="{8E2D641F-54AF-F64F-88ED-74D049CF4665}"/>
              </a:ext>
            </a:extLst>
          </p:cNvPr>
          <p:cNvPicPr>
            <a:picLocks noChangeAspect="1"/>
          </p:cNvPicPr>
          <p:nvPr/>
        </p:nvPicPr>
        <p:blipFill>
          <a:blip r:embed="rId2"/>
          <a:stretch>
            <a:fillRect/>
          </a:stretch>
        </p:blipFill>
        <p:spPr>
          <a:xfrm>
            <a:off x="3808107" y="3151378"/>
            <a:ext cx="7620000" cy="546100"/>
          </a:xfrm>
          <a:prstGeom prst="rect">
            <a:avLst/>
          </a:prstGeom>
        </p:spPr>
      </p:pic>
    </p:spTree>
    <p:extLst>
      <p:ext uri="{BB962C8B-B14F-4D97-AF65-F5344CB8AC3E}">
        <p14:creationId xmlns:p14="http://schemas.microsoft.com/office/powerpoint/2010/main" val="1871597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Now, we add a row to the Customers table that has a foreign key to the Emails table. </a:t>
            </a:r>
          </a:p>
        </p:txBody>
      </p:sp>
      <p:pic>
        <p:nvPicPr>
          <p:cNvPr id="7" name="Picture 6">
            <a:extLst>
              <a:ext uri="{FF2B5EF4-FFF2-40B4-BE49-F238E27FC236}">
                <a16:creationId xmlns:a16="http://schemas.microsoft.com/office/drawing/2014/main" id="{69416DE3-E13E-0845-BD81-743F91F9D399}"/>
              </a:ext>
            </a:extLst>
          </p:cNvPr>
          <p:cNvPicPr>
            <a:picLocks noChangeAspect="1"/>
          </p:cNvPicPr>
          <p:nvPr/>
        </p:nvPicPr>
        <p:blipFill>
          <a:blip r:embed="rId2"/>
          <a:stretch>
            <a:fillRect/>
          </a:stretch>
        </p:blipFill>
        <p:spPr>
          <a:xfrm>
            <a:off x="3922407" y="3151378"/>
            <a:ext cx="7391400" cy="546100"/>
          </a:xfrm>
          <a:prstGeom prst="rect">
            <a:avLst/>
          </a:prstGeom>
        </p:spPr>
      </p:pic>
    </p:spTree>
    <p:extLst>
      <p:ext uri="{BB962C8B-B14F-4D97-AF65-F5344CB8AC3E}">
        <p14:creationId xmlns:p14="http://schemas.microsoft.com/office/powerpoint/2010/main" val="285961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ontent Placeholder 2">
            <a:extLst>
              <a:ext uri="{FF2B5EF4-FFF2-40B4-BE49-F238E27FC236}">
                <a16:creationId xmlns:a16="http://schemas.microsoft.com/office/drawing/2014/main" id="{D4956ACB-4815-B742-8AC8-B708694566D0}"/>
              </a:ext>
            </a:extLst>
          </p:cNvPr>
          <p:cNvSpPr txBox="1">
            <a:spLocks/>
          </p:cNvSpPr>
          <p:nvPr/>
        </p:nvSpPr>
        <p:spPr>
          <a:xfrm>
            <a:off x="-7913" y="3200400"/>
            <a:ext cx="3506875" cy="74614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fontAlgn="base">
              <a:buClr>
                <a:schemeClr val="bg1"/>
              </a:buClr>
            </a:pPr>
            <a:r>
              <a:rPr lang="en-US" sz="1600" dirty="0">
                <a:solidFill>
                  <a:srgbClr val="FFFFFF"/>
                </a:solidFill>
              </a:rPr>
              <a:t>Note that you can’t delete our Email record now. </a:t>
            </a:r>
          </a:p>
        </p:txBody>
      </p:sp>
      <p:pic>
        <p:nvPicPr>
          <p:cNvPr id="8" name="Picture 7" descr="Graphical user interface, text, application, email&#10;&#10;Description automatically generated">
            <a:extLst>
              <a:ext uri="{FF2B5EF4-FFF2-40B4-BE49-F238E27FC236}">
                <a16:creationId xmlns:a16="http://schemas.microsoft.com/office/drawing/2014/main" id="{62A6BD33-35EC-0848-AD4C-432035E5553D}"/>
              </a:ext>
            </a:extLst>
          </p:cNvPr>
          <p:cNvPicPr>
            <a:picLocks noChangeAspect="1"/>
          </p:cNvPicPr>
          <p:nvPr/>
        </p:nvPicPr>
        <p:blipFill rotWithShape="1">
          <a:blip r:embed="rId2"/>
          <a:srcRect l="3780" t="17806" r="6279"/>
          <a:stretch/>
        </p:blipFill>
        <p:spPr>
          <a:xfrm>
            <a:off x="3699164" y="2175164"/>
            <a:ext cx="7938654" cy="3570006"/>
          </a:xfrm>
          <a:prstGeom prst="rect">
            <a:avLst/>
          </a:prstGeom>
        </p:spPr>
      </p:pic>
    </p:spTree>
    <p:extLst>
      <p:ext uri="{BB962C8B-B14F-4D97-AF65-F5344CB8AC3E}">
        <p14:creationId xmlns:p14="http://schemas.microsoft.com/office/powerpoint/2010/main" val="3368778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B3EC-F91E-8343-9C17-4707BE765996}"/>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a:t>API Idea Presentations</a:t>
            </a:r>
          </a:p>
        </p:txBody>
      </p:sp>
      <p:sp>
        <p:nvSpPr>
          <p:cNvPr id="4" name="TextBox 3">
            <a:extLst>
              <a:ext uri="{FF2B5EF4-FFF2-40B4-BE49-F238E27FC236}">
                <a16:creationId xmlns:a16="http://schemas.microsoft.com/office/drawing/2014/main" id="{8F938BDC-ED2A-7140-8AD9-B1BF3BA6512D}"/>
              </a:ext>
            </a:extLst>
          </p:cNvPr>
          <p:cNvSpPr txBox="1"/>
          <p:nvPr/>
        </p:nvSpPr>
        <p:spPr>
          <a:xfrm>
            <a:off x="3357463" y="848868"/>
            <a:ext cx="3940634" cy="5586222"/>
          </a:xfrm>
          <a:prstGeom prst="rect">
            <a:avLst/>
          </a:prstGeom>
        </p:spPr>
        <p:txBody>
          <a:bodyPr vert="horz" lIns="91440" tIns="45720" rIns="91440" bIns="45720" rtlCol="0" anchor="ctr">
            <a:normAutofit/>
          </a:bodyPr>
          <a:lstStyle/>
          <a:p>
            <a:pPr algn="ctr" defTabSz="914400">
              <a:lnSpc>
                <a:spcPct val="90000"/>
              </a:lnSpc>
              <a:spcAft>
                <a:spcPts val="600"/>
              </a:spcAft>
              <a:buClr>
                <a:schemeClr val="tx1"/>
              </a:buClr>
            </a:pPr>
            <a:r>
              <a:rPr lang="en-US" sz="1300" b="1" dirty="0">
                <a:solidFill>
                  <a:schemeClr val="tx1">
                    <a:lumMod val="65000"/>
                    <a:lumOff val="35000"/>
                  </a:schemeClr>
                </a:solidFill>
              </a:rPr>
              <a:t>You will be presenting your API concept to the class! </a:t>
            </a:r>
          </a:p>
          <a:p>
            <a:pPr marL="285750" indent="-182880" defTabSz="914400">
              <a:lnSpc>
                <a:spcPct val="90000"/>
              </a:lnSpc>
              <a:spcAft>
                <a:spcPts val="600"/>
              </a:spcAft>
              <a:buClr>
                <a:schemeClr val="tx1"/>
              </a:buClr>
              <a:buFont typeface="Wingdings 2" pitchFamily="18" charset="2"/>
              <a:buChar char=""/>
            </a:pPr>
            <a:endParaRPr lang="en-US" sz="1300" dirty="0">
              <a:solidFill>
                <a:schemeClr val="tx1">
                  <a:lumMod val="65000"/>
                  <a:lumOff val="35000"/>
                </a:schemeClr>
              </a:solidFill>
            </a:endParaRPr>
          </a:p>
          <a:p>
            <a:pPr marL="285750"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Your presentation should be 3-5 minutes long.</a:t>
            </a:r>
          </a:p>
          <a:p>
            <a:pPr marL="285750"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Your API idea should include: </a:t>
            </a:r>
          </a:p>
          <a:p>
            <a:pPr marL="742950" lvl="1"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What made you decide upon your idea for the API / what inspired you. (You can be transparent and say you found an example online if that’s the case!)</a:t>
            </a:r>
          </a:p>
          <a:p>
            <a:pPr marL="742950" lvl="1"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A diagram of your database, with…</a:t>
            </a:r>
          </a:p>
          <a:p>
            <a:pPr marL="1200150" lvl="2"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At least two tables, two primary keys (one in each table), one foreign key, and one constraint. (I suggest that you try it on your own in MySQL Workbench, to make sure everything works!) </a:t>
            </a:r>
          </a:p>
          <a:p>
            <a:pPr marL="742950" lvl="1"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At least 3 different API endpoints, and explanations of those endpoints. </a:t>
            </a:r>
          </a:p>
          <a:p>
            <a:pPr marL="1200150" lvl="2"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This is a valid description of some example endpoints. </a:t>
            </a:r>
          </a:p>
          <a:p>
            <a:pPr marL="1200150" lvl="2"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What SQL command(s) would these endpoints run, in theory? </a:t>
            </a:r>
          </a:p>
          <a:p>
            <a:pPr marL="1200150" lvl="2" indent="-182880" defTabSz="914400">
              <a:lnSpc>
                <a:spcPct val="90000"/>
              </a:lnSpc>
              <a:spcAft>
                <a:spcPts val="600"/>
              </a:spcAft>
              <a:buClr>
                <a:schemeClr val="tx1"/>
              </a:buClr>
              <a:buFont typeface="Wingdings 2" pitchFamily="18" charset="2"/>
              <a:buChar char=""/>
            </a:pPr>
            <a:r>
              <a:rPr lang="en-US" sz="1300" dirty="0">
                <a:solidFill>
                  <a:schemeClr val="tx1">
                    <a:lumMod val="65000"/>
                    <a:lumOff val="35000"/>
                  </a:schemeClr>
                </a:solidFill>
              </a:rPr>
              <a:t>Be sure that all tables are being altered by at least one API endpoint. </a:t>
            </a:r>
          </a:p>
        </p:txBody>
      </p:sp>
      <p:pic>
        <p:nvPicPr>
          <p:cNvPr id="18" name="Picture 17" descr="People working on ideas">
            <a:extLst>
              <a:ext uri="{FF2B5EF4-FFF2-40B4-BE49-F238E27FC236}">
                <a16:creationId xmlns:a16="http://schemas.microsoft.com/office/drawing/2014/main" id="{8794A013-90B8-4A17-972B-A163FA7B058E}"/>
              </a:ext>
            </a:extLst>
          </p:cNvPr>
          <p:cNvPicPr>
            <a:picLocks noChangeAspect="1"/>
          </p:cNvPicPr>
          <p:nvPr/>
        </p:nvPicPr>
        <p:blipFill rotWithShape="1">
          <a:blip r:embed="rId2"/>
          <a:srcRect t="4407" r="-1" b="9692"/>
          <a:stretch/>
        </p:blipFill>
        <p:spPr>
          <a:xfrm>
            <a:off x="7673031" y="1123837"/>
            <a:ext cx="3940634" cy="2217181"/>
          </a:xfrm>
          <a:prstGeom prst="rect">
            <a:avLst/>
          </a:prstGeom>
        </p:spPr>
      </p:pic>
      <p:cxnSp>
        <p:nvCxnSpPr>
          <p:cNvPr id="19" name="Straight Arrow Connector 18">
            <a:extLst>
              <a:ext uri="{FF2B5EF4-FFF2-40B4-BE49-F238E27FC236}">
                <a16:creationId xmlns:a16="http://schemas.microsoft.com/office/drawing/2014/main" id="{C422C455-034D-6646-8A9C-079DBA55E975}"/>
              </a:ext>
            </a:extLst>
          </p:cNvPr>
          <p:cNvCxnSpPr>
            <a:cxnSpLocks/>
          </p:cNvCxnSpPr>
          <p:nvPr/>
        </p:nvCxnSpPr>
        <p:spPr>
          <a:xfrm>
            <a:off x="6263640" y="5121909"/>
            <a:ext cx="1191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C59568D-B98A-BA42-8D23-F53910EBD01B}"/>
              </a:ext>
            </a:extLst>
          </p:cNvPr>
          <p:cNvSpPr txBox="1"/>
          <p:nvPr/>
        </p:nvSpPr>
        <p:spPr>
          <a:xfrm>
            <a:off x="7008432" y="549910"/>
            <a:ext cx="2423160" cy="430887"/>
          </a:xfrm>
          <a:prstGeom prst="rect">
            <a:avLst/>
          </a:prstGeom>
          <a:noFill/>
        </p:spPr>
        <p:txBody>
          <a:bodyPr wrap="square" rtlCol="0">
            <a:spAutoFit/>
          </a:bodyPr>
          <a:lstStyle/>
          <a:p>
            <a:r>
              <a:rPr lang="en-US" sz="1100" dirty="0">
                <a:solidFill>
                  <a:schemeClr val="accent6"/>
                </a:solidFill>
              </a:rPr>
              <a:t>* Due at 11:45PM the night before the first day of presentations! </a:t>
            </a:r>
          </a:p>
        </p:txBody>
      </p:sp>
      <p:pic>
        <p:nvPicPr>
          <p:cNvPr id="31" name="Picture 30" descr="A picture containing text, monitor, screen, cellphone&#10;&#10;Description automatically generated">
            <a:extLst>
              <a:ext uri="{FF2B5EF4-FFF2-40B4-BE49-F238E27FC236}">
                <a16:creationId xmlns:a16="http://schemas.microsoft.com/office/drawing/2014/main" id="{E9DC9156-BBFA-7849-8785-15E7782DCC12}"/>
              </a:ext>
            </a:extLst>
          </p:cNvPr>
          <p:cNvPicPr>
            <a:picLocks noChangeAspect="1"/>
          </p:cNvPicPr>
          <p:nvPr/>
        </p:nvPicPr>
        <p:blipFill rotWithShape="1">
          <a:blip r:embed="rId3"/>
          <a:srcRect l="3229" r="4329"/>
          <a:stretch/>
        </p:blipFill>
        <p:spPr>
          <a:xfrm>
            <a:off x="7744687" y="3821619"/>
            <a:ext cx="4194394" cy="2613471"/>
          </a:xfrm>
          <a:prstGeom prst="rect">
            <a:avLst/>
          </a:prstGeom>
        </p:spPr>
      </p:pic>
    </p:spTree>
    <p:extLst>
      <p:ext uri="{BB962C8B-B14F-4D97-AF65-F5344CB8AC3E}">
        <p14:creationId xmlns:p14="http://schemas.microsoft.com/office/powerpoint/2010/main" val="396622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289248" y="1123837"/>
            <a:ext cx="6451110" cy="1255469"/>
          </a:xfrm>
        </p:spPr>
        <p:txBody>
          <a:bodyPr>
            <a:normAutofit/>
          </a:bodyPr>
          <a:lstStyle/>
          <a:p>
            <a:r>
              <a:rPr lang="en-US" dirty="0"/>
              <a:t>Types of Databases</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289248" y="2379306"/>
            <a:ext cx="6451109" cy="3607157"/>
          </a:xfrm>
        </p:spPr>
        <p:txBody>
          <a:bodyPr numCol="2" anchor="t">
            <a:normAutofit/>
          </a:bodyPr>
          <a:lstStyle/>
          <a:p>
            <a:pPr marL="457200" indent="-457200" fontAlgn="base">
              <a:buClr>
                <a:schemeClr val="bg1"/>
              </a:buClr>
              <a:buFont typeface="+mj-lt"/>
              <a:buAutoNum type="arabicPeriod"/>
            </a:pPr>
            <a:r>
              <a:rPr lang="en-US" dirty="0">
                <a:solidFill>
                  <a:schemeClr val="bg1"/>
                </a:solidFill>
              </a:rPr>
              <a:t>Hierarchical databases</a:t>
            </a:r>
          </a:p>
          <a:p>
            <a:pPr marL="457200" indent="-457200" fontAlgn="base">
              <a:buClr>
                <a:schemeClr val="bg1"/>
              </a:buClr>
              <a:buFont typeface="+mj-lt"/>
              <a:buAutoNum type="arabicPeriod"/>
            </a:pPr>
            <a:endParaRPr lang="en-US" dirty="0">
              <a:solidFill>
                <a:schemeClr val="bg1"/>
              </a:solidFill>
            </a:endParaRPr>
          </a:p>
          <a:p>
            <a:pPr marL="457200" indent="-457200" fontAlgn="base">
              <a:buClr>
                <a:schemeClr val="bg1"/>
              </a:buClr>
              <a:buFont typeface="+mj-lt"/>
              <a:buAutoNum type="arabicPeriod"/>
            </a:pPr>
            <a:r>
              <a:rPr lang="en-US" dirty="0">
                <a:solidFill>
                  <a:schemeClr val="bg1"/>
                </a:solidFill>
              </a:rPr>
              <a:t>Network databases</a:t>
            </a:r>
          </a:p>
          <a:p>
            <a:pPr marL="457200" indent="-457200" fontAlgn="base">
              <a:buClr>
                <a:schemeClr val="bg1"/>
              </a:buClr>
              <a:buFont typeface="+mj-lt"/>
              <a:buAutoNum type="arabicPeriod"/>
            </a:pPr>
            <a:endParaRPr lang="en-US" dirty="0">
              <a:solidFill>
                <a:schemeClr val="bg1"/>
              </a:solidFill>
            </a:endParaRPr>
          </a:p>
          <a:p>
            <a:pPr marL="457200" indent="-457200" fontAlgn="base">
              <a:buClr>
                <a:schemeClr val="bg1"/>
              </a:buClr>
              <a:buFont typeface="+mj-lt"/>
              <a:buAutoNum type="arabicPeriod"/>
            </a:pPr>
            <a:r>
              <a:rPr lang="en-US" dirty="0">
                <a:solidFill>
                  <a:schemeClr val="bg1"/>
                </a:solidFill>
              </a:rPr>
              <a:t>Object-oriented databases</a:t>
            </a:r>
          </a:p>
          <a:p>
            <a:pPr marL="457200" indent="-457200" fontAlgn="base">
              <a:buClr>
                <a:schemeClr val="bg1"/>
              </a:buClr>
              <a:buFont typeface="+mj-lt"/>
              <a:buAutoNum type="arabicPeriod"/>
            </a:pPr>
            <a:endParaRPr lang="en-US" dirty="0">
              <a:solidFill>
                <a:schemeClr val="bg1"/>
              </a:solidFill>
            </a:endParaRPr>
          </a:p>
          <a:p>
            <a:pPr marL="457200" indent="-457200" fontAlgn="base">
              <a:buClr>
                <a:schemeClr val="bg1"/>
              </a:buClr>
              <a:buFont typeface="+mj-lt"/>
              <a:buAutoNum type="arabicPeriod"/>
            </a:pPr>
            <a:r>
              <a:rPr lang="en-US" dirty="0">
                <a:solidFill>
                  <a:schemeClr val="bg1"/>
                </a:solidFill>
              </a:rPr>
              <a:t>Relational databases</a:t>
            </a:r>
          </a:p>
          <a:p>
            <a:pPr marL="457200" indent="-457200" fontAlgn="base">
              <a:buClr>
                <a:schemeClr val="bg1"/>
              </a:buClr>
              <a:buFont typeface="+mj-lt"/>
              <a:buAutoNum type="arabicPeriod"/>
            </a:pPr>
            <a:endParaRPr lang="en-US" dirty="0">
              <a:solidFill>
                <a:schemeClr val="bg1"/>
              </a:solidFill>
            </a:endParaRPr>
          </a:p>
          <a:p>
            <a:pPr marL="457200" indent="-457200" fontAlgn="base">
              <a:buClr>
                <a:schemeClr val="bg1"/>
              </a:buClr>
              <a:buFont typeface="+mj-lt"/>
              <a:buAutoNum type="arabicPeriod"/>
            </a:pPr>
            <a:r>
              <a:rPr lang="en-US" dirty="0">
                <a:solidFill>
                  <a:schemeClr val="bg1"/>
                </a:solidFill>
              </a:rPr>
              <a:t>NoSQL databases</a:t>
            </a:r>
          </a:p>
          <a:p>
            <a:pPr marL="457200" indent="-457200" fontAlgn="base">
              <a:buClr>
                <a:schemeClr val="bg1"/>
              </a:buClr>
              <a:buFont typeface="+mj-lt"/>
              <a:buAutoNum type="arabicPeriod"/>
            </a:pPr>
            <a:endParaRPr lang="en-US" dirty="0">
              <a:solidFill>
                <a:schemeClr val="bg1"/>
              </a:solidFill>
            </a:endParaRPr>
          </a:p>
          <a:p>
            <a:pPr marL="457200" indent="-457200" fontAlgn="base">
              <a:buClr>
                <a:schemeClr val="bg1"/>
              </a:buClr>
              <a:buFont typeface="+mj-lt"/>
              <a:buAutoNum type="arabicPeriod"/>
            </a:pPr>
            <a:r>
              <a:rPr lang="en-US" dirty="0">
                <a:solidFill>
                  <a:schemeClr val="bg1"/>
                </a:solidFill>
              </a:rPr>
              <a:t>Flat-file databases </a:t>
            </a:r>
          </a:p>
          <a:p>
            <a:pPr>
              <a:buClr>
                <a:schemeClr val="bg1"/>
              </a:buClr>
            </a:pPr>
            <a:endParaRPr lang="en-US" dirty="0">
              <a:solidFill>
                <a:srgbClr val="FFFFFF"/>
              </a:solidFill>
            </a:endParaRPr>
          </a:p>
        </p:txBody>
      </p:sp>
      <p:pic>
        <p:nvPicPr>
          <p:cNvPr id="3074" name="Picture 2" descr="Presto Is The Third Time Charm For Federated Databases">
            <a:extLst>
              <a:ext uri="{FF2B5EF4-FFF2-40B4-BE49-F238E27FC236}">
                <a16:creationId xmlns:a16="http://schemas.microsoft.com/office/drawing/2014/main" id="{3F6DF9B3-1CB1-2245-9160-C78E9AAC88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46" r="25039"/>
          <a:stretch/>
        </p:blipFill>
        <p:spPr bwMode="auto">
          <a:xfrm>
            <a:off x="7545032" y="759599"/>
            <a:ext cx="3778286" cy="533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7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0" y="784702"/>
            <a:ext cx="3577574" cy="601075"/>
          </a:xfrm>
        </p:spPr>
        <p:txBody>
          <a:bodyPr anchor="b">
            <a:normAutofit fontScale="90000"/>
          </a:bodyPr>
          <a:lstStyle/>
          <a:p>
            <a:pPr algn="ctr"/>
            <a:r>
              <a:rPr lang="en-US" sz="3200" dirty="0"/>
              <a:t>Hierarchical Databases</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0" y="1719816"/>
            <a:ext cx="3577574" cy="4353482"/>
          </a:xfrm>
        </p:spPr>
        <p:txBody>
          <a:bodyPr anchor="t">
            <a:normAutofit/>
          </a:bodyPr>
          <a:lstStyle/>
          <a:p>
            <a:pPr fontAlgn="base">
              <a:buClr>
                <a:schemeClr val="bg1"/>
              </a:buClr>
            </a:pPr>
            <a:r>
              <a:rPr lang="en-US" sz="1800" dirty="0">
                <a:solidFill>
                  <a:srgbClr val="FFFFFF"/>
                </a:solidFill>
              </a:rPr>
              <a:t>Just as in any hierarchy, this database follows the progression of data being categorized in ranks or levels, wherein data is categorized based on a common point of linkage. As a result, two entities of data will be lower in rank and the commonality would assume a higher rank.</a:t>
            </a:r>
          </a:p>
          <a:p>
            <a:pPr fontAlgn="base">
              <a:buClr>
                <a:schemeClr val="bg1"/>
              </a:buClr>
            </a:pPr>
            <a:r>
              <a:rPr lang="en-US" sz="1800" dirty="0">
                <a:solidFill>
                  <a:srgbClr val="FFFFFF"/>
                </a:solidFill>
              </a:rPr>
              <a:t>Resembles a tree, due to parent-child relationships. </a:t>
            </a:r>
          </a:p>
          <a:p>
            <a:pPr fontAlgn="base">
              <a:buClr>
                <a:schemeClr val="bg1"/>
              </a:buClr>
            </a:pPr>
            <a:r>
              <a:rPr lang="en-US" sz="1800" dirty="0">
                <a:solidFill>
                  <a:srgbClr val="FFFFFF"/>
                </a:solidFill>
              </a:rPr>
              <a:t>Not easily to go through; the addition of data elements requires a lengthy traversal through the database.  </a:t>
            </a:r>
          </a:p>
        </p:txBody>
      </p:sp>
      <p:pic>
        <p:nvPicPr>
          <p:cNvPr id="5122" name="Picture 2" descr="Graphical user interface, application&#10;&#10;Description automatically generated">
            <a:extLst>
              <a:ext uri="{FF2B5EF4-FFF2-40B4-BE49-F238E27FC236}">
                <a16:creationId xmlns:a16="http://schemas.microsoft.com/office/drawing/2014/main" id="{055F1107-E59C-A048-B66C-CF108B7C81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1969066"/>
            <a:ext cx="7491363" cy="2902903"/>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2780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232872" y="786416"/>
            <a:ext cx="3111827" cy="601075"/>
          </a:xfrm>
        </p:spPr>
        <p:txBody>
          <a:bodyPr anchor="b">
            <a:normAutofit/>
          </a:bodyPr>
          <a:lstStyle/>
          <a:p>
            <a:pPr algn="ctr"/>
            <a:r>
              <a:rPr lang="en-US" sz="2900" dirty="0"/>
              <a:t>Network Databases</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0" y="1771650"/>
            <a:ext cx="3577574" cy="4345718"/>
          </a:xfrm>
        </p:spPr>
        <p:txBody>
          <a:bodyPr anchor="t">
            <a:normAutofit/>
          </a:bodyPr>
          <a:lstStyle/>
          <a:p>
            <a:pPr fontAlgn="base">
              <a:buClr>
                <a:schemeClr val="bg1"/>
              </a:buClr>
            </a:pPr>
            <a:r>
              <a:rPr lang="en-US" sz="1800" dirty="0">
                <a:solidFill>
                  <a:srgbClr val="FFFFFF"/>
                </a:solidFill>
              </a:rPr>
              <a:t>A network database is a hierarchical database… with a twist. Child records are given the freedom to associate with multiple parent records. As a result, a network or net of database files linked with multiple threads is observed. </a:t>
            </a:r>
          </a:p>
          <a:p>
            <a:pPr fontAlgn="base">
              <a:buClr>
                <a:schemeClr val="bg1"/>
              </a:buClr>
            </a:pPr>
            <a:r>
              <a:rPr lang="en-US" sz="1800" dirty="0">
                <a:solidFill>
                  <a:srgbClr val="FFFFFF"/>
                </a:solidFill>
              </a:rPr>
              <a:t>More flexible in its ability to elegantly represent relationships.</a:t>
            </a:r>
          </a:p>
          <a:p>
            <a:pPr fontAlgn="base">
              <a:buClr>
                <a:schemeClr val="bg1"/>
              </a:buClr>
            </a:pPr>
            <a:r>
              <a:rPr lang="en-US" sz="1800" dirty="0">
                <a:solidFill>
                  <a:srgbClr val="FFFFFF"/>
                </a:solidFill>
              </a:rPr>
              <a:t>Its disadvantage lies in the inability to alter the structure due to its complexity and in it being highly structurally dependent. </a:t>
            </a:r>
          </a:p>
        </p:txBody>
      </p:sp>
      <p:sp>
        <p:nvSpPr>
          <p:cNvPr id="139" name="Rectangle 13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2">
            <a:extLst>
              <a:ext uri="{FF2B5EF4-FFF2-40B4-BE49-F238E27FC236}">
                <a16:creationId xmlns:a16="http://schemas.microsoft.com/office/drawing/2014/main" id="{9F6E52B4-B8A4-D445-B59D-229C695E4C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1912881"/>
            <a:ext cx="7491363" cy="301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21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7912" y="768095"/>
            <a:ext cx="3585486" cy="918848"/>
          </a:xfrm>
        </p:spPr>
        <p:txBody>
          <a:bodyPr anchor="b">
            <a:normAutofit/>
          </a:bodyPr>
          <a:lstStyle/>
          <a:p>
            <a:pPr algn="ctr"/>
            <a:r>
              <a:rPr lang="en-US" sz="2900"/>
              <a:t>Object-Oriented Databases</a:t>
            </a:r>
            <a:endParaRPr lang="en-US" sz="2900" dirty="0"/>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0" y="2275366"/>
            <a:ext cx="3577574" cy="3842001"/>
          </a:xfrm>
        </p:spPr>
        <p:txBody>
          <a:bodyPr anchor="t">
            <a:normAutofit/>
          </a:bodyPr>
          <a:lstStyle/>
          <a:p>
            <a:pPr fontAlgn="base">
              <a:buClr>
                <a:schemeClr val="bg1"/>
              </a:buClr>
            </a:pPr>
            <a:r>
              <a:rPr lang="en-US" sz="1800" dirty="0">
                <a:solidFill>
                  <a:srgbClr val="FFFFFF"/>
                </a:solidFill>
              </a:rPr>
              <a:t>Information stored in this type of database is capable of being represented as an object which responds as an instance of the database model. Therefore, the object can be referenced and called without any difficulty. As a result, the workload created by database queries / commands is substantially reduced. </a:t>
            </a:r>
          </a:p>
        </p:txBody>
      </p:sp>
      <p:sp>
        <p:nvSpPr>
          <p:cNvPr id="139" name="Rectangle 13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2">
            <a:extLst>
              <a:ext uri="{FF2B5EF4-FFF2-40B4-BE49-F238E27FC236}">
                <a16:creationId xmlns:a16="http://schemas.microsoft.com/office/drawing/2014/main" id="{9AD4AC3D-BFF1-B84C-A3A5-C3250CB23B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1407214"/>
            <a:ext cx="7491363" cy="402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459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7912" y="771525"/>
            <a:ext cx="3585486" cy="683388"/>
          </a:xfrm>
        </p:spPr>
        <p:txBody>
          <a:bodyPr anchor="b">
            <a:normAutofit/>
          </a:bodyPr>
          <a:lstStyle/>
          <a:p>
            <a:pPr algn="ctr"/>
            <a:r>
              <a:rPr lang="en-US" sz="2900" dirty="0"/>
              <a:t>Relational Databases</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0" y="1771650"/>
            <a:ext cx="3577574" cy="4345718"/>
          </a:xfrm>
        </p:spPr>
        <p:txBody>
          <a:bodyPr anchor="t">
            <a:normAutofit/>
          </a:bodyPr>
          <a:lstStyle/>
          <a:p>
            <a:pPr fontAlgn="base">
              <a:buClr>
                <a:schemeClr val="bg1"/>
              </a:buClr>
            </a:pPr>
            <a:r>
              <a:rPr lang="en-US" sz="1800" dirty="0">
                <a:solidFill>
                  <a:srgbClr val="FFFFFF"/>
                </a:solidFill>
              </a:rPr>
              <a:t>Considered the most mature of all databases, these databases lead in the production line along with their management systems (like MySQL Workbench!)</a:t>
            </a:r>
          </a:p>
          <a:p>
            <a:pPr fontAlgn="base">
              <a:buClr>
                <a:schemeClr val="bg1"/>
              </a:buClr>
            </a:pPr>
            <a:r>
              <a:rPr lang="en-US" sz="1800" dirty="0">
                <a:solidFill>
                  <a:srgbClr val="FFFFFF"/>
                </a:solidFill>
              </a:rPr>
              <a:t>In this database, every piece of information (column) has a relationship with every other piece of information. This is due to every data value in the database having a unique identity in the form of a record (row) that spans across different types of information (columns.)</a:t>
            </a:r>
          </a:p>
        </p:txBody>
      </p:sp>
      <p:sp>
        <p:nvSpPr>
          <p:cNvPr id="139" name="Rectangle 13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
            <a:extLst>
              <a:ext uri="{FF2B5EF4-FFF2-40B4-BE49-F238E27FC236}">
                <a16:creationId xmlns:a16="http://schemas.microsoft.com/office/drawing/2014/main" id="{40DB9538-DC4F-B448-B039-EA869957C1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1173109"/>
            <a:ext cx="7491363" cy="449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51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576AFA-1CE4-2D4D-B78F-BD2044135C23}"/>
              </a:ext>
            </a:extLst>
          </p:cNvPr>
          <p:cNvSpPr>
            <a:spLocks noGrp="1"/>
          </p:cNvSpPr>
          <p:nvPr>
            <p:ph type="title"/>
          </p:nvPr>
        </p:nvSpPr>
        <p:spPr>
          <a:xfrm>
            <a:off x="307133" y="837931"/>
            <a:ext cx="2947482" cy="460536"/>
          </a:xfrm>
        </p:spPr>
        <p:txBody>
          <a:bodyPr anchor="b">
            <a:normAutofit/>
          </a:bodyPr>
          <a:lstStyle/>
          <a:p>
            <a:pPr algn="ctr"/>
            <a:r>
              <a:rPr lang="en-US" sz="2400" dirty="0"/>
              <a:t>NoSQL Databases</a:t>
            </a:r>
          </a:p>
        </p:txBody>
      </p:sp>
      <p:sp>
        <p:nvSpPr>
          <p:cNvPr id="3" name="Content Placeholder 2">
            <a:extLst>
              <a:ext uri="{FF2B5EF4-FFF2-40B4-BE49-F238E27FC236}">
                <a16:creationId xmlns:a16="http://schemas.microsoft.com/office/drawing/2014/main" id="{9ADFF501-9364-D840-A7FB-54265FBBD290}"/>
              </a:ext>
            </a:extLst>
          </p:cNvPr>
          <p:cNvSpPr>
            <a:spLocks noGrp="1"/>
          </p:cNvSpPr>
          <p:nvPr>
            <p:ph idx="1"/>
          </p:nvPr>
        </p:nvSpPr>
        <p:spPr>
          <a:xfrm>
            <a:off x="0" y="1334177"/>
            <a:ext cx="3577575" cy="4720018"/>
          </a:xfrm>
        </p:spPr>
        <p:txBody>
          <a:bodyPr anchor="t">
            <a:noAutofit/>
          </a:bodyPr>
          <a:lstStyle/>
          <a:p>
            <a:pPr fontAlgn="base">
              <a:buClr>
                <a:schemeClr val="bg1"/>
              </a:buClr>
            </a:pPr>
            <a:r>
              <a:rPr lang="en-US" sz="1700" dirty="0">
                <a:solidFill>
                  <a:srgbClr val="FFFFFF"/>
                </a:solidFill>
              </a:rPr>
              <a:t>Includes simplicity of design and finer control over availability. The data structures used by NoSQL databases are different from those used by default in relational databases which makes some operations faster in NoSQL. The suitability of a given NoSQL database depends on the problem it needs to solve. Data structures used by NoSQL databases are sometimes also viewed as more flexible than relational database tables. </a:t>
            </a:r>
          </a:p>
          <a:p>
            <a:pPr fontAlgn="base">
              <a:buClr>
                <a:schemeClr val="bg1"/>
              </a:buClr>
            </a:pPr>
            <a:r>
              <a:rPr lang="en-US" sz="1700" dirty="0">
                <a:solidFill>
                  <a:srgbClr val="FFFFFF"/>
                </a:solidFill>
              </a:rPr>
              <a:t>There are many advantages of working with NoSQL databases such as MongoDB and Cassandra. The main advantages are high scalability and high availability. </a:t>
            </a:r>
          </a:p>
        </p:txBody>
      </p:sp>
      <p:sp>
        <p:nvSpPr>
          <p:cNvPr id="194" name="Rectangle 193">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4" descr="SQL vs NoSQL: Which one is better to use? - GeeksforGeeks">
            <a:extLst>
              <a:ext uri="{FF2B5EF4-FFF2-40B4-BE49-F238E27FC236}">
                <a16:creationId xmlns:a16="http://schemas.microsoft.com/office/drawing/2014/main" id="{3B1B3BD2-17C3-C243-8C95-974FAABE82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1454035"/>
            <a:ext cx="7491363" cy="3932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696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11152</TotalTime>
  <Words>2146</Words>
  <Application>Microsoft Macintosh PowerPoint</Application>
  <PresentationFormat>Widescreen</PresentationFormat>
  <Paragraphs>124</Paragraphs>
  <Slides>33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Corbel</vt:lpstr>
      <vt:lpstr>Wingdings 2</vt:lpstr>
      <vt:lpstr>Frame</vt:lpstr>
      <vt:lpstr>Databases</vt:lpstr>
      <vt:lpstr>What is a Database? </vt:lpstr>
      <vt:lpstr>What is a Database? </vt:lpstr>
      <vt:lpstr>Types of Databases</vt:lpstr>
      <vt:lpstr>Hierarchical Databases</vt:lpstr>
      <vt:lpstr>Network Databases</vt:lpstr>
      <vt:lpstr>Object-Oriented Databases</vt:lpstr>
      <vt:lpstr>Relational Databases</vt:lpstr>
      <vt:lpstr>NoSQL Databases</vt:lpstr>
      <vt:lpstr>Flat-file Databases</vt:lpstr>
      <vt:lpstr>PowerPoint Presentation</vt:lpstr>
      <vt:lpstr>PowerPoint Presentation</vt:lpstr>
      <vt:lpstr>MySQL Server</vt:lpstr>
      <vt:lpstr>MySQL Workbench</vt:lpstr>
      <vt:lpstr>MySQL Workbench: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Idea 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dc:title>
  <dc:creator>Microsoft Office User</dc:creator>
  <cp:lastModifiedBy>Microsoft Office User</cp:lastModifiedBy>
  <cp:revision>154</cp:revision>
  <dcterms:created xsi:type="dcterms:W3CDTF">2022-02-13T17:48:28Z</dcterms:created>
  <dcterms:modified xsi:type="dcterms:W3CDTF">2022-03-04T03:51:51Z</dcterms:modified>
</cp:coreProperties>
</file>